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4"/>
  </p:notesMasterIdLst>
  <p:sldIdLst>
    <p:sldId id="256" r:id="rId2"/>
    <p:sldId id="527" r:id="rId3"/>
    <p:sldId id="980" r:id="rId4"/>
    <p:sldId id="287" r:id="rId5"/>
    <p:sldId id="297" r:id="rId6"/>
    <p:sldId id="974" r:id="rId7"/>
    <p:sldId id="937" r:id="rId8"/>
    <p:sldId id="420" r:id="rId9"/>
    <p:sldId id="446" r:id="rId10"/>
    <p:sldId id="437" r:id="rId11"/>
    <p:sldId id="457" r:id="rId12"/>
    <p:sldId id="456" r:id="rId13"/>
    <p:sldId id="447" r:id="rId14"/>
    <p:sldId id="436" r:id="rId15"/>
    <p:sldId id="448" r:id="rId16"/>
    <p:sldId id="449" r:id="rId17"/>
    <p:sldId id="853" r:id="rId18"/>
    <p:sldId id="834" r:id="rId19"/>
    <p:sldId id="458" r:id="rId20"/>
    <p:sldId id="466" r:id="rId21"/>
    <p:sldId id="868" r:id="rId22"/>
    <p:sldId id="867" r:id="rId23"/>
    <p:sldId id="975" r:id="rId24"/>
    <p:sldId id="421" r:id="rId25"/>
    <p:sldId id="398" r:id="rId26"/>
    <p:sldId id="825" r:id="rId27"/>
    <p:sldId id="400" r:id="rId28"/>
    <p:sldId id="475" r:id="rId29"/>
    <p:sldId id="399" r:id="rId30"/>
    <p:sldId id="469" r:id="rId31"/>
    <p:sldId id="425" r:id="rId32"/>
    <p:sldId id="846" r:id="rId33"/>
    <p:sldId id="847" r:id="rId34"/>
    <p:sldId id="977" r:id="rId35"/>
    <p:sldId id="835" r:id="rId36"/>
    <p:sldId id="836" r:id="rId37"/>
    <p:sldId id="813" r:id="rId38"/>
    <p:sldId id="862" r:id="rId39"/>
    <p:sldId id="840" r:id="rId40"/>
    <p:sldId id="852" r:id="rId41"/>
    <p:sldId id="841" r:id="rId42"/>
    <p:sldId id="845" r:id="rId43"/>
    <p:sldId id="843" r:id="rId44"/>
    <p:sldId id="844" r:id="rId45"/>
    <p:sldId id="978" r:id="rId46"/>
    <p:sldId id="861" r:id="rId47"/>
    <p:sldId id="858" r:id="rId48"/>
    <p:sldId id="859" r:id="rId49"/>
    <p:sldId id="572" r:id="rId50"/>
    <p:sldId id="863" r:id="rId51"/>
    <p:sldId id="905" r:id="rId52"/>
    <p:sldId id="600" r:id="rId53"/>
    <p:sldId id="609" r:id="rId54"/>
    <p:sldId id="601" r:id="rId55"/>
    <p:sldId id="347" r:id="rId56"/>
    <p:sldId id="341" r:id="rId57"/>
    <p:sldId id="683" r:id="rId58"/>
    <p:sldId id="630" r:id="rId59"/>
    <p:sldId id="299" r:id="rId60"/>
    <p:sldId id="604" r:id="rId61"/>
    <p:sldId id="301" r:id="rId62"/>
    <p:sldId id="606" r:id="rId63"/>
    <p:sldId id="313" r:id="rId64"/>
    <p:sldId id="607" r:id="rId65"/>
    <p:sldId id="621" r:id="rId66"/>
    <p:sldId id="608" r:id="rId67"/>
    <p:sldId id="352" r:id="rId68"/>
    <p:sldId id="611" r:id="rId69"/>
    <p:sldId id="684" r:id="rId70"/>
    <p:sldId id="620" r:id="rId71"/>
    <p:sldId id="665" r:id="rId72"/>
    <p:sldId id="959" r:id="rId73"/>
    <p:sldId id="1002" r:id="rId74"/>
    <p:sldId id="870" r:id="rId75"/>
    <p:sldId id="812" r:id="rId76"/>
    <p:sldId id="960" r:id="rId77"/>
    <p:sldId id="738" r:id="rId78"/>
    <p:sldId id="739" r:id="rId79"/>
    <p:sldId id="742" r:id="rId80"/>
    <p:sldId id="874" r:id="rId81"/>
    <p:sldId id="761" r:id="rId82"/>
    <p:sldId id="728" r:id="rId83"/>
    <p:sldId id="749" r:id="rId84"/>
    <p:sldId id="745" r:id="rId85"/>
    <p:sldId id="744" r:id="rId86"/>
    <p:sldId id="866" r:id="rId87"/>
    <p:sldId id="814" r:id="rId88"/>
    <p:sldId id="803" r:id="rId89"/>
    <p:sldId id="746" r:id="rId90"/>
    <p:sldId id="961" r:id="rId91"/>
    <p:sldId id="945" r:id="rId92"/>
    <p:sldId id="947" r:id="rId93"/>
    <p:sldId id="949" r:id="rId94"/>
    <p:sldId id="951" r:id="rId95"/>
    <p:sldId id="953" r:id="rId96"/>
    <p:sldId id="962" r:id="rId97"/>
    <p:sldId id="871" r:id="rId98"/>
    <p:sldId id="872" r:id="rId99"/>
    <p:sldId id="873" r:id="rId100"/>
    <p:sldId id="1003" r:id="rId101"/>
    <p:sldId id="810" r:id="rId102"/>
    <p:sldId id="704" r:id="rId103"/>
    <p:sldId id="708" r:id="rId104"/>
    <p:sldId id="804" r:id="rId105"/>
    <p:sldId id="795" r:id="rId106"/>
    <p:sldId id="760" r:id="rId107"/>
    <p:sldId id="817" r:id="rId108"/>
    <p:sldId id="747" r:id="rId109"/>
    <p:sldId id="818" r:id="rId110"/>
    <p:sldId id="800" r:id="rId111"/>
    <p:sldId id="801" r:id="rId112"/>
    <p:sldId id="1004" r:id="rId113"/>
    <p:sldId id="957" r:id="rId114"/>
    <p:sldId id="964" r:id="rId115"/>
    <p:sldId id="972" r:id="rId116"/>
    <p:sldId id="981" r:id="rId117"/>
    <p:sldId id="990" r:id="rId118"/>
    <p:sldId id="999" r:id="rId119"/>
    <p:sldId id="997" r:id="rId120"/>
    <p:sldId id="1000" r:id="rId121"/>
    <p:sldId id="1001" r:id="rId122"/>
    <p:sldId id="1057" r:id="rId123"/>
    <p:sldId id="1066" r:id="rId124"/>
    <p:sldId id="286" r:id="rId125"/>
    <p:sldId id="285" r:id="rId126"/>
    <p:sldId id="284" r:id="rId127"/>
    <p:sldId id="283" r:id="rId128"/>
    <p:sldId id="289" r:id="rId129"/>
    <p:sldId id="993" r:id="rId130"/>
    <p:sldId id="272" r:id="rId131"/>
    <p:sldId id="992" r:id="rId132"/>
    <p:sldId id="1031" r:id="rId133"/>
    <p:sldId id="1032" r:id="rId134"/>
    <p:sldId id="1033" r:id="rId135"/>
    <p:sldId id="282" r:id="rId136"/>
    <p:sldId id="1005" r:id="rId137"/>
    <p:sldId id="1051" r:id="rId138"/>
    <p:sldId id="998" r:id="rId139"/>
    <p:sldId id="1047" r:id="rId140"/>
    <p:sldId id="1016" r:id="rId141"/>
    <p:sldId id="1062" r:id="rId142"/>
    <p:sldId id="1035" r:id="rId143"/>
    <p:sldId id="1052" r:id="rId144"/>
    <p:sldId id="1053" r:id="rId145"/>
    <p:sldId id="1054" r:id="rId146"/>
    <p:sldId id="279" r:id="rId147"/>
    <p:sldId id="1078" r:id="rId148"/>
    <p:sldId id="293" r:id="rId149"/>
    <p:sldId id="1067" r:id="rId150"/>
    <p:sldId id="1007" r:id="rId151"/>
    <p:sldId id="294" r:id="rId152"/>
    <p:sldId id="1074" r:id="rId153"/>
    <p:sldId id="1056" r:id="rId154"/>
    <p:sldId id="295" r:id="rId155"/>
    <p:sldId id="1075" r:id="rId156"/>
    <p:sldId id="1055" r:id="rId157"/>
    <p:sldId id="1076" r:id="rId158"/>
    <p:sldId id="1070" r:id="rId159"/>
    <p:sldId id="1071" r:id="rId160"/>
    <p:sldId id="296" r:id="rId161"/>
    <p:sldId id="1072" r:id="rId162"/>
    <p:sldId id="305" r:id="rId163"/>
    <p:sldId id="298" r:id="rId164"/>
    <p:sldId id="1073" r:id="rId165"/>
    <p:sldId id="1077" r:id="rId166"/>
    <p:sldId id="979" r:id="rId167"/>
    <p:sldId id="629" r:id="rId168"/>
    <p:sldId id="756" r:id="rId169"/>
    <p:sldId id="631" r:id="rId170"/>
    <p:sldId id="757" r:id="rId171"/>
    <p:sldId id="762" r:id="rId172"/>
    <p:sldId id="763" r:id="rId173"/>
    <p:sldId id="632" r:id="rId174"/>
    <p:sldId id="758" r:id="rId175"/>
    <p:sldId id="656" r:id="rId176"/>
    <p:sldId id="759" r:id="rId177"/>
    <p:sldId id="430" r:id="rId178"/>
    <p:sldId id="996" r:id="rId179"/>
    <p:sldId id="995" r:id="rId180"/>
    <p:sldId id="822" r:id="rId181"/>
    <p:sldId id="290" r:id="rId182"/>
    <p:sldId id="281" r:id="rId18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F9D144-FCFB-E2A0-4A8C-C10ED4D43B00}" name="Ian Cooper" initials="IC" userId="S::ian.cooper@takeaway.com::8b5e13b9-bb7c-4eb9-8dc2-ee909035e01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45"/>
    <p:restoredTop sz="79208" autoAdjust="0"/>
  </p:normalViewPr>
  <p:slideViewPr>
    <p:cSldViewPr snapToGrid="0" snapToObjects="1">
      <p:cViewPr varScale="1">
        <p:scale>
          <a:sx n="125" d="100"/>
          <a:sy n="125" d="100"/>
        </p:scale>
        <p:origin x="2768"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189" Type="http://schemas.microsoft.com/office/2018/10/relationships/authors" Targe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svg"/><Relationship Id="rId1" Type="http://schemas.openxmlformats.org/officeDocument/2006/relationships/image" Target="../media/image95.png"/><Relationship Id="rId4" Type="http://schemas.openxmlformats.org/officeDocument/2006/relationships/image" Target="../media/image98.svg"/></Relationships>
</file>

<file path=ppt/diagrams/_rels/data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_rels/data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svg"/><Relationship Id="rId1" Type="http://schemas.openxmlformats.org/officeDocument/2006/relationships/image" Target="../media/image105.png"/><Relationship Id="rId4" Type="http://schemas.openxmlformats.org/officeDocument/2006/relationships/image" Target="../media/image10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svg"/><Relationship Id="rId1" Type="http://schemas.openxmlformats.org/officeDocument/2006/relationships/image" Target="../media/image95.png"/><Relationship Id="rId4" Type="http://schemas.openxmlformats.org/officeDocument/2006/relationships/image" Target="../media/image9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svg"/><Relationship Id="rId1" Type="http://schemas.openxmlformats.org/officeDocument/2006/relationships/image" Target="../media/image105.png"/><Relationship Id="rId4" Type="http://schemas.openxmlformats.org/officeDocument/2006/relationships/image" Target="../media/image10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a:t>Distribution</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084D1BDA-0B47-4A39-A5B6-15310F04BB6B}">
      <dgm:prSet/>
      <dgm:spPr/>
      <dgm:t>
        <a:bodyPr/>
        <a:lstStyle/>
        <a:p>
          <a:pPr>
            <a:lnSpc>
              <a:spcPct val="100000"/>
            </a:lnSpc>
          </a:pPr>
          <a:r>
            <a:rPr lang="en-US"/>
            <a:t>Integration Styles</a:t>
          </a:r>
        </a:p>
      </dgm:t>
    </dgm:pt>
    <dgm:pt modelId="{C0693506-C42B-48AC-8D03-4458AB356E97}" type="parTrans" cxnId="{067D6122-1A7A-456E-A958-24984767ED64}">
      <dgm:prSet/>
      <dgm:spPr/>
      <dgm:t>
        <a:bodyPr/>
        <a:lstStyle/>
        <a:p>
          <a:endParaRPr lang="en-US"/>
        </a:p>
      </dgm:t>
    </dgm:pt>
    <dgm:pt modelId="{00C026C4-E887-4660-8490-766471ADD4EA}" type="sibTrans" cxnId="{067D6122-1A7A-456E-A958-24984767ED64}">
      <dgm:prSet/>
      <dgm:spPr/>
      <dgm:t>
        <a:bodyPr/>
        <a:lstStyle/>
        <a:p>
          <a:endParaRPr lang="en-US"/>
        </a:p>
      </dgm:t>
    </dgm:pt>
    <dgm:pt modelId="{7F77F4B6-49A0-472E-80D8-0813C5797C51}">
      <dgm:prSet/>
      <dgm:spPr/>
      <dgm:t>
        <a:bodyPr/>
        <a:lstStyle/>
        <a:p>
          <a:pPr>
            <a:lnSpc>
              <a:spcPct val="100000"/>
            </a:lnSpc>
          </a:pPr>
          <a:r>
            <a:rPr lang="en-US"/>
            <a:t>Messaging Patterns</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Queues and Streams</a:t>
          </a:r>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a:t>Managing Asynchronous Architectures</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0" presStyleCnt="5"/>
      <dgm:spPr/>
    </dgm:pt>
    <dgm:pt modelId="{8CE5F85A-5A1A-4274-BAC1-6B92D7139EF9}" type="pres">
      <dgm:prSet presAssocID="{2F7DA765-0AB4-4B7D-B101-FDDF4B6463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0" presStyleCnt="5">
        <dgm:presLayoutVars>
          <dgm:chMax val="0"/>
          <dgm:chPref val="0"/>
        </dgm:presLayoutVars>
      </dgm:prSet>
      <dgm:spPr/>
    </dgm:pt>
    <dgm:pt modelId="{ABCE9C28-A218-4DF1-91B4-BA131DA51EC6}" type="pres">
      <dgm:prSet presAssocID="{CDD01098-93DD-48A2-A8E4-F2CD86948E98}" presName="sibTrans" presStyleCnt="0"/>
      <dgm:spPr/>
    </dgm:pt>
    <dgm:pt modelId="{2AB903F7-BB02-45DB-8C1B-5334A4FC6A33}" type="pres">
      <dgm:prSet presAssocID="{084D1BDA-0B47-4A39-A5B6-15310F04BB6B}" presName="compNode" presStyleCnt="0"/>
      <dgm:spPr/>
    </dgm:pt>
    <dgm:pt modelId="{BF5EB49F-1335-479B-AFB5-5B81B249B8DA}" type="pres">
      <dgm:prSet presAssocID="{084D1BDA-0B47-4A39-A5B6-15310F04BB6B}" presName="bgRect" presStyleLbl="bgShp" presStyleIdx="1" presStyleCnt="5"/>
      <dgm:spPr/>
    </dgm:pt>
    <dgm:pt modelId="{30AFBDCA-7F9A-46F2-BDDC-5209C0334223}" type="pres">
      <dgm:prSet presAssocID="{084D1BDA-0B47-4A39-A5B6-15310F04BB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C07D129B-739C-46DC-93CB-77BDC2DADE2F}" type="pres">
      <dgm:prSet presAssocID="{084D1BDA-0B47-4A39-A5B6-15310F04BB6B}" presName="spaceRect" presStyleCnt="0"/>
      <dgm:spPr/>
    </dgm:pt>
    <dgm:pt modelId="{B908E8EC-9AD0-4686-8A45-85FC495A5C87}" type="pres">
      <dgm:prSet presAssocID="{084D1BDA-0B47-4A39-A5B6-15310F04BB6B}" presName="parTx" presStyleLbl="revTx" presStyleIdx="1" presStyleCnt="5">
        <dgm:presLayoutVars>
          <dgm:chMax val="0"/>
          <dgm:chPref val="0"/>
        </dgm:presLayoutVars>
      </dgm:prSet>
      <dgm:spPr/>
    </dgm:pt>
    <dgm:pt modelId="{B9585BE3-A19E-4CC7-940E-5BA5B5088513}" type="pres">
      <dgm:prSet presAssocID="{00C026C4-E887-4660-8490-766471ADD4EA}"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5"/>
      <dgm:spPr/>
    </dgm:pt>
    <dgm:pt modelId="{933F3440-E9B4-4C91-BC23-60F6E2046E6C}" type="pres">
      <dgm:prSet presAssocID="{7F77F4B6-49A0-472E-80D8-0813C5797C5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5">
        <dgm:presLayoutVars>
          <dgm:chMax val="0"/>
          <dgm:chPref val="0"/>
        </dgm:presLayoutVars>
      </dgm:prSet>
      <dgm:spPr/>
    </dgm:pt>
    <dgm:pt modelId="{AFBDE735-99DE-4511-B132-FFB7B842E9A4}" type="pres">
      <dgm:prSet presAssocID="{469FE234-6561-49BB-A3A8-FEEACB3BA54D}" presName="sibTrans" presStyleCnt="0"/>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3" presStyleCnt="5"/>
      <dgm:spPr/>
    </dgm:pt>
    <dgm:pt modelId="{E78B71D9-89AC-4F5F-B9C3-95FA3AD5D536}" type="pres">
      <dgm:prSet presAssocID="{0924C685-6A3C-4D28-8A8C-282837A0AC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3" presStyleCnt="5">
        <dgm:presLayoutVars>
          <dgm:chMax val="0"/>
          <dgm:chPref val="0"/>
        </dgm:presLayoutVars>
      </dgm:prSet>
      <dgm:spPr/>
    </dgm:pt>
    <dgm:pt modelId="{FBA0F479-139A-406F-8D49-5FC4638FAD4C}" type="pres">
      <dgm:prSet presAssocID="{6053D073-D191-402C-9204-F5F7E672E6D8}"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4" presStyleCnt="5"/>
      <dgm:spPr/>
    </dgm:pt>
    <dgm:pt modelId="{3A1BC3AE-D231-4228-87DF-83E990F8C2B8}" type="pres">
      <dgm:prSet presAssocID="{D4D1DB0E-5AE5-4F6C-8AAE-D3198E9CA8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4" presStyleCnt="5">
        <dgm:presLayoutVars>
          <dgm:chMax val="0"/>
          <dgm:chPref val="0"/>
        </dgm:presLayoutVars>
      </dgm:prSet>
      <dgm:spPr/>
    </dgm:pt>
  </dgm:ptLst>
  <dgm:cxnLst>
    <dgm:cxn modelId="{067D6122-1A7A-456E-A958-24984767ED64}" srcId="{3B94CDBB-F67A-4059-9AAF-13F2C7AAA628}" destId="{084D1BDA-0B47-4A39-A5B6-15310F04BB6B}" srcOrd="1" destOrd="0" parTransId="{C0693506-C42B-48AC-8D03-4458AB356E97}" sibTransId="{00C026C4-E887-4660-8490-766471ADD4EA}"/>
    <dgm:cxn modelId="{241D334B-ECF8-4510-9930-35DEBB9F6114}" type="presOf" srcId="{2F7DA765-0AB4-4B7D-B101-FDDF4B6463AA}" destId="{55F9AEE9-6461-4CCF-B874-936104697EB0}"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D1203060-377D-4552-9CDB-7C89113340FB}" type="presOf" srcId="{0924C685-6A3C-4D28-8A8C-282837A0AC5E}" destId="{40BAC88D-549D-4E41-814F-FA67384924FF}" srcOrd="0" destOrd="0" presId="urn:microsoft.com/office/officeart/2018/2/layout/IconVerticalSolidList"/>
    <dgm:cxn modelId="{F4347F63-C603-4E52-922A-AEC571EE4A5C}" srcId="{3B94CDBB-F67A-4059-9AAF-13F2C7AAA628}" destId="{D4D1DB0E-5AE5-4F6C-8AAE-D3198E9CA8A5}" srcOrd="4" destOrd="0" parTransId="{BE85BA69-A151-4964-B46C-56F177C2ECB2}" sibTransId="{0F69E6B7-BCEC-4904-A2E2-47CF92963A7E}"/>
    <dgm:cxn modelId="{AC32BA66-E757-4D60-B9CB-F80EF6C6243E}" srcId="{3B94CDBB-F67A-4059-9AAF-13F2C7AAA628}" destId="{7F77F4B6-49A0-472E-80D8-0813C5797C51}" srcOrd="2" destOrd="0" parTransId="{4C3E7494-9F89-45AE-B9C9-EA1E512EDB3A}" sibTransId="{469FE234-6561-49BB-A3A8-FEEACB3BA54D}"/>
    <dgm:cxn modelId="{FE435A7F-F794-43C1-A6FB-819D790AC8EA}" type="presOf" srcId="{084D1BDA-0B47-4A39-A5B6-15310F04BB6B}" destId="{B908E8EC-9AD0-4686-8A45-85FC495A5C87}" srcOrd="0" destOrd="0" presId="urn:microsoft.com/office/officeart/2018/2/layout/IconVerticalSolidList"/>
    <dgm:cxn modelId="{8A544F97-3045-4657-8166-5C19DDCDDF2B}" srcId="{3B94CDBB-F67A-4059-9AAF-13F2C7AAA628}" destId="{0924C685-6A3C-4D28-8A8C-282837A0AC5E}" srcOrd="3" destOrd="0" parTransId="{24865E57-8546-417A-B078-7A3E30E2C423}" sibTransId="{6053D073-D191-402C-9204-F5F7E672E6D8}"/>
    <dgm:cxn modelId="{12DEB09B-C34D-4E63-B704-98D9BDD54CE7}" type="presOf" srcId="{D4D1DB0E-5AE5-4F6C-8AAE-D3198E9CA8A5}" destId="{9E92BF33-9747-41D4-9D07-EA4BF18E595B}" srcOrd="0" destOrd="0" presId="urn:microsoft.com/office/officeart/2018/2/layout/IconVerticalSolidList"/>
    <dgm:cxn modelId="{00D8C1BB-EEE2-40AE-B31D-B83A0461C35F}" type="presOf" srcId="{7F77F4B6-49A0-472E-80D8-0813C5797C51}" destId="{15C7DB55-4464-402B-B8EA-BAFC9B2DC59A}" srcOrd="0" destOrd="0" presId="urn:microsoft.com/office/officeart/2018/2/layout/IconVerticalSolidList"/>
    <dgm:cxn modelId="{33C5D6EC-833E-4912-95A1-34D4B72715F7}" srcId="{3B94CDBB-F67A-4059-9AAF-13F2C7AAA628}" destId="{2F7DA765-0AB4-4B7D-B101-FDDF4B6463AA}" srcOrd="0" destOrd="0" parTransId="{9B9495E7-CB8C-4F56-BFA2-6BD5C33710CC}" sibTransId="{CDD01098-93DD-48A2-A8E4-F2CD86948E98}"/>
    <dgm:cxn modelId="{8A0C1389-DC58-4DD9-88BF-816B03709CB8}" type="presParOf" srcId="{F32D47BE-4DED-412D-879B-FB187FFCA8ED}" destId="{DD449C43-9050-4095-ABB2-3DA9BBE1AD36}" srcOrd="0" destOrd="0" presId="urn:microsoft.com/office/officeart/2018/2/layout/IconVerticalSolidList"/>
    <dgm:cxn modelId="{A6166BFB-7E49-4142-B2E6-FF35A2399C6D}" type="presParOf" srcId="{DD449C43-9050-4095-ABB2-3DA9BBE1AD36}" destId="{87640102-8C58-4A28-B6F2-5D0432B29FBF}" srcOrd="0" destOrd="0" presId="urn:microsoft.com/office/officeart/2018/2/layout/IconVerticalSolidList"/>
    <dgm:cxn modelId="{462CAF12-B34F-4FE7-AE65-2A9E1FF1E952}" type="presParOf" srcId="{DD449C43-9050-4095-ABB2-3DA9BBE1AD36}" destId="{8CE5F85A-5A1A-4274-BAC1-6B92D7139EF9}" srcOrd="1" destOrd="0" presId="urn:microsoft.com/office/officeart/2018/2/layout/IconVerticalSolidList"/>
    <dgm:cxn modelId="{84D6BF65-5D3F-4B20-B496-87D461B5B5F4}" type="presParOf" srcId="{DD449C43-9050-4095-ABB2-3DA9BBE1AD36}" destId="{62C77FC5-A7B3-4065-A9C2-0740320C9632}" srcOrd="2" destOrd="0" presId="urn:microsoft.com/office/officeart/2018/2/layout/IconVerticalSolidList"/>
    <dgm:cxn modelId="{22E8ED0E-D9EB-4758-B018-0A2970428BE2}" type="presParOf" srcId="{DD449C43-9050-4095-ABB2-3DA9BBE1AD36}" destId="{55F9AEE9-6461-4CCF-B874-936104697EB0}" srcOrd="3" destOrd="0" presId="urn:microsoft.com/office/officeart/2018/2/layout/IconVerticalSolidList"/>
    <dgm:cxn modelId="{B67FF7C1-85AF-4F4F-BC1F-E933796601D3}" type="presParOf" srcId="{F32D47BE-4DED-412D-879B-FB187FFCA8ED}" destId="{ABCE9C28-A218-4DF1-91B4-BA131DA51EC6}" srcOrd="1" destOrd="0" presId="urn:microsoft.com/office/officeart/2018/2/layout/IconVerticalSolidList"/>
    <dgm:cxn modelId="{AF4F285C-6913-44A8-83E4-6869FCD6487C}" type="presParOf" srcId="{F32D47BE-4DED-412D-879B-FB187FFCA8ED}" destId="{2AB903F7-BB02-45DB-8C1B-5334A4FC6A33}" srcOrd="2" destOrd="0" presId="urn:microsoft.com/office/officeart/2018/2/layout/IconVerticalSolidList"/>
    <dgm:cxn modelId="{8E4AF600-0861-49C2-9118-C841C8C397BE}" type="presParOf" srcId="{2AB903F7-BB02-45DB-8C1B-5334A4FC6A33}" destId="{BF5EB49F-1335-479B-AFB5-5B81B249B8DA}" srcOrd="0" destOrd="0" presId="urn:microsoft.com/office/officeart/2018/2/layout/IconVerticalSolidList"/>
    <dgm:cxn modelId="{A0C41081-D35C-404E-B8EB-F9226353B74F}" type="presParOf" srcId="{2AB903F7-BB02-45DB-8C1B-5334A4FC6A33}" destId="{30AFBDCA-7F9A-46F2-BDDC-5209C0334223}" srcOrd="1" destOrd="0" presId="urn:microsoft.com/office/officeart/2018/2/layout/IconVerticalSolidList"/>
    <dgm:cxn modelId="{B05D287E-82F3-4313-96AF-A20F3D4F4FD9}" type="presParOf" srcId="{2AB903F7-BB02-45DB-8C1B-5334A4FC6A33}" destId="{C07D129B-739C-46DC-93CB-77BDC2DADE2F}" srcOrd="2" destOrd="0" presId="urn:microsoft.com/office/officeart/2018/2/layout/IconVerticalSolidList"/>
    <dgm:cxn modelId="{62E0E0F6-DC82-49F0-9E79-D836CBE8B975}" type="presParOf" srcId="{2AB903F7-BB02-45DB-8C1B-5334A4FC6A33}" destId="{B908E8EC-9AD0-4686-8A45-85FC495A5C87}" srcOrd="3" destOrd="0" presId="urn:microsoft.com/office/officeart/2018/2/layout/IconVerticalSolidList"/>
    <dgm:cxn modelId="{00D81CF2-A72B-4D79-B6E4-D034D804F016}" type="presParOf" srcId="{F32D47BE-4DED-412D-879B-FB187FFCA8ED}" destId="{B9585BE3-A19E-4CC7-940E-5BA5B5088513}" srcOrd="3" destOrd="0" presId="urn:microsoft.com/office/officeart/2018/2/layout/IconVerticalSolidList"/>
    <dgm:cxn modelId="{95D85591-895A-4DE9-B8A4-3E9C8C5F3589}" type="presParOf" srcId="{F32D47BE-4DED-412D-879B-FB187FFCA8ED}" destId="{1BBF9F24-0857-4AE7-B8D4-09003203F044}" srcOrd="4" destOrd="0" presId="urn:microsoft.com/office/officeart/2018/2/layout/IconVerticalSolidList"/>
    <dgm:cxn modelId="{ACDBB6EB-470F-40CD-8062-8C0E1C94F27B}" type="presParOf" srcId="{1BBF9F24-0857-4AE7-B8D4-09003203F044}" destId="{7B25A68D-AC7C-4806-AAA9-AF0A0CC35526}" srcOrd="0" destOrd="0" presId="urn:microsoft.com/office/officeart/2018/2/layout/IconVerticalSolidList"/>
    <dgm:cxn modelId="{08518E60-CC12-4CF3-85EF-B3CD0930501F}" type="presParOf" srcId="{1BBF9F24-0857-4AE7-B8D4-09003203F044}" destId="{933F3440-E9B4-4C91-BC23-60F6E2046E6C}" srcOrd="1" destOrd="0" presId="urn:microsoft.com/office/officeart/2018/2/layout/IconVerticalSolidList"/>
    <dgm:cxn modelId="{2CDAABEE-E75C-4BDF-9D67-4A90D9BCB31B}" type="presParOf" srcId="{1BBF9F24-0857-4AE7-B8D4-09003203F044}" destId="{B06BC28E-A5A0-4108-A085-A154F55C78DF}" srcOrd="2" destOrd="0" presId="urn:microsoft.com/office/officeart/2018/2/layout/IconVerticalSolidList"/>
    <dgm:cxn modelId="{3E765793-DB07-4CEC-B878-47D56A628F3F}" type="presParOf" srcId="{1BBF9F24-0857-4AE7-B8D4-09003203F044}" destId="{15C7DB55-4464-402B-B8EA-BAFC9B2DC59A}" srcOrd="3" destOrd="0" presId="urn:microsoft.com/office/officeart/2018/2/layout/IconVerticalSolidList"/>
    <dgm:cxn modelId="{1870587A-10C3-4323-95C2-491176F6411E}" type="presParOf" srcId="{F32D47BE-4DED-412D-879B-FB187FFCA8ED}" destId="{AFBDE735-99DE-4511-B132-FFB7B842E9A4}" srcOrd="5" destOrd="0" presId="urn:microsoft.com/office/officeart/2018/2/layout/IconVerticalSolidList"/>
    <dgm:cxn modelId="{9D3B83EC-39D2-4A81-A133-EC03CC4E3EE4}" type="presParOf" srcId="{F32D47BE-4DED-412D-879B-FB187FFCA8ED}" destId="{4B5F36A0-C580-4F57-AA50-1E23C32FC00C}" srcOrd="6" destOrd="0" presId="urn:microsoft.com/office/officeart/2018/2/layout/IconVerticalSolidList"/>
    <dgm:cxn modelId="{7C1CA227-6E50-4F0E-AF5F-9AFE8D3A05F6}" type="presParOf" srcId="{4B5F36A0-C580-4F57-AA50-1E23C32FC00C}" destId="{808BA6E0-F064-4C92-83FB-BF7FEECD838B}" srcOrd="0" destOrd="0" presId="urn:microsoft.com/office/officeart/2018/2/layout/IconVerticalSolidList"/>
    <dgm:cxn modelId="{BD758DAE-D479-46FD-ADF6-5BD295617A97}" type="presParOf" srcId="{4B5F36A0-C580-4F57-AA50-1E23C32FC00C}" destId="{E78B71D9-89AC-4F5F-B9C3-95FA3AD5D536}" srcOrd="1" destOrd="0" presId="urn:microsoft.com/office/officeart/2018/2/layout/IconVerticalSolidList"/>
    <dgm:cxn modelId="{34E83432-0C8D-4F01-866F-6A5F7B2A1AF4}" type="presParOf" srcId="{4B5F36A0-C580-4F57-AA50-1E23C32FC00C}" destId="{EB65CF0B-ECF9-4AF0-9A68-977CB5190E5D}" srcOrd="2" destOrd="0" presId="urn:microsoft.com/office/officeart/2018/2/layout/IconVerticalSolidList"/>
    <dgm:cxn modelId="{7A3B1B77-96A7-4119-9E46-F610D22E64D7}" type="presParOf" srcId="{4B5F36A0-C580-4F57-AA50-1E23C32FC00C}" destId="{40BAC88D-549D-4E41-814F-FA67384924FF}" srcOrd="3" destOrd="0" presId="urn:microsoft.com/office/officeart/2018/2/layout/IconVerticalSolidList"/>
    <dgm:cxn modelId="{A643CED0-902E-4F00-9C7B-EE7E82962CC4}" type="presParOf" srcId="{F32D47BE-4DED-412D-879B-FB187FFCA8ED}" destId="{FBA0F479-139A-406F-8D49-5FC4638FAD4C}" srcOrd="7" destOrd="0" presId="urn:microsoft.com/office/officeart/2018/2/layout/IconVerticalSolidList"/>
    <dgm:cxn modelId="{9616FAC6-E377-4970-9B5A-26022EBA49A3}" type="presParOf" srcId="{F32D47BE-4DED-412D-879B-FB187FFCA8ED}" destId="{1BBB30BD-C174-4D80-BC9C-8EEFF0853675}" srcOrd="8" destOrd="0" presId="urn:microsoft.com/office/officeart/2018/2/layout/IconVerticalSolidList"/>
    <dgm:cxn modelId="{0E01E41C-9E39-443A-91AA-A2DB7B1D1B65}" type="presParOf" srcId="{1BBB30BD-C174-4D80-BC9C-8EEFF0853675}" destId="{4DB5E4E4-F5EC-4949-920B-E2702414E15E}" srcOrd="0" destOrd="0" presId="urn:microsoft.com/office/officeart/2018/2/layout/IconVerticalSolidList"/>
    <dgm:cxn modelId="{6030FF07-65B6-45D5-AB54-DE15CB1F5C1D}" type="presParOf" srcId="{1BBB30BD-C174-4D80-BC9C-8EEFF0853675}" destId="{3A1BC3AE-D231-4228-87DF-83E990F8C2B8}" srcOrd="1" destOrd="0" presId="urn:microsoft.com/office/officeart/2018/2/layout/IconVerticalSolidList"/>
    <dgm:cxn modelId="{B6F7E17D-4917-46CC-97C1-EE0C3B68AA8B}" type="presParOf" srcId="{1BBB30BD-C174-4D80-BC9C-8EEFF0853675}" destId="{DD69BC12-7647-44A7-950D-7D6F4702C149}" srcOrd="2" destOrd="0" presId="urn:microsoft.com/office/officeart/2018/2/layout/IconVerticalSolidList"/>
    <dgm:cxn modelId="{E4E1A08E-E62F-48CB-A16B-C820432F31B7}" type="presParOf" srcId="{1BBB30BD-C174-4D80-BC9C-8EEFF0853675}" destId="{9E92BF33-9747-41D4-9D07-EA4BF18E5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dirty="0"/>
            <a:t>Flow</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7F77F4B6-49A0-472E-80D8-0813C5797C51}">
      <dgm:prSet/>
      <dgm:spPr/>
      <dgm:t>
        <a:bodyPr/>
        <a:lstStyle/>
        <a:p>
          <a:pPr>
            <a:lnSpc>
              <a:spcPct val="100000"/>
            </a:lnSpc>
          </a:pPr>
          <a:r>
            <a:rPr lang="en-US" dirty="0"/>
            <a:t>Process Automation</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Conversations</a:t>
          </a:r>
          <a:endParaRPr lang="en-US" dirty="0"/>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0" presStyleCnt="3"/>
      <dgm:spPr/>
    </dgm:pt>
    <dgm:pt modelId="{E78B71D9-89AC-4F5F-B9C3-95FA3AD5D536}" type="pres">
      <dgm:prSet presAssocID="{0924C685-6A3C-4D28-8A8C-282837A0AC5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0" presStyleCnt="3">
        <dgm:presLayoutVars>
          <dgm:chMax val="0"/>
          <dgm:chPref val="0"/>
        </dgm:presLayoutVars>
      </dgm:prSet>
      <dgm:spPr/>
    </dgm:pt>
    <dgm:pt modelId="{86FF034E-1C59-0A49-91BA-9FC881ED9001}" type="pres">
      <dgm:prSet presAssocID="{6053D073-D191-402C-9204-F5F7E672E6D8}" presName="sibTrans" presStyleCnt="0"/>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1" presStyleCnt="3"/>
      <dgm:spPr/>
    </dgm:pt>
    <dgm:pt modelId="{8CE5F85A-5A1A-4274-BAC1-6B92D7139EF9}" type="pres">
      <dgm:prSet presAssocID="{2F7DA765-0AB4-4B7D-B101-FDDF4B6463A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1" presStyleCnt="3">
        <dgm:presLayoutVars>
          <dgm:chMax val="0"/>
          <dgm:chPref val="0"/>
        </dgm:presLayoutVars>
      </dgm:prSet>
      <dgm:spPr/>
    </dgm:pt>
    <dgm:pt modelId="{ABCE9C28-A218-4DF1-91B4-BA131DA51EC6}" type="pres">
      <dgm:prSet presAssocID="{CDD01098-93DD-48A2-A8E4-F2CD86948E98}"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3"/>
      <dgm:spPr/>
    </dgm:pt>
    <dgm:pt modelId="{933F3440-E9B4-4C91-BC23-60F6E2046E6C}" type="pres">
      <dgm:prSet presAssocID="{7F77F4B6-49A0-472E-80D8-0813C5797C5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3">
        <dgm:presLayoutVars>
          <dgm:chMax val="0"/>
          <dgm:chPref val="0"/>
        </dgm:presLayoutVars>
      </dgm:prSet>
      <dgm:spPr/>
    </dgm:pt>
  </dgm:ptLst>
  <dgm:cxnLst>
    <dgm:cxn modelId="{4CC1A702-047D-5449-91F1-5F0BDD7D2927}" type="presOf" srcId="{0924C685-6A3C-4D28-8A8C-282837A0AC5E}" destId="{40BAC88D-549D-4E41-814F-FA67384924FF}"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AC32BA66-E757-4D60-B9CB-F80EF6C6243E}" srcId="{3B94CDBB-F67A-4059-9AAF-13F2C7AAA628}" destId="{7F77F4B6-49A0-472E-80D8-0813C5797C51}" srcOrd="2" destOrd="0" parTransId="{4C3E7494-9F89-45AE-B9C9-EA1E512EDB3A}" sibTransId="{469FE234-6561-49BB-A3A8-FEEACB3BA54D}"/>
    <dgm:cxn modelId="{C8642F8F-B4F7-C14B-88D2-9F201681D124}" type="presOf" srcId="{2F7DA765-0AB4-4B7D-B101-FDDF4B6463AA}" destId="{55F9AEE9-6461-4CCF-B874-936104697EB0}" srcOrd="0" destOrd="0" presId="urn:microsoft.com/office/officeart/2018/2/layout/IconVerticalSolidList"/>
    <dgm:cxn modelId="{8A544F97-3045-4657-8166-5C19DDCDDF2B}" srcId="{3B94CDBB-F67A-4059-9AAF-13F2C7AAA628}" destId="{0924C685-6A3C-4D28-8A8C-282837A0AC5E}" srcOrd="0" destOrd="0" parTransId="{24865E57-8546-417A-B078-7A3E30E2C423}" sibTransId="{6053D073-D191-402C-9204-F5F7E672E6D8}"/>
    <dgm:cxn modelId="{33C5D6EC-833E-4912-95A1-34D4B72715F7}" srcId="{3B94CDBB-F67A-4059-9AAF-13F2C7AAA628}" destId="{2F7DA765-0AB4-4B7D-B101-FDDF4B6463AA}" srcOrd="1" destOrd="0" parTransId="{9B9495E7-CB8C-4F56-BFA2-6BD5C33710CC}" sibTransId="{CDD01098-93DD-48A2-A8E4-F2CD86948E98}"/>
    <dgm:cxn modelId="{D74310F7-D67F-1E4B-84F5-26413C9BDF2B}" type="presOf" srcId="{7F77F4B6-49A0-472E-80D8-0813C5797C51}" destId="{15C7DB55-4464-402B-B8EA-BAFC9B2DC59A}" srcOrd="0" destOrd="0" presId="urn:microsoft.com/office/officeart/2018/2/layout/IconVerticalSolidList"/>
    <dgm:cxn modelId="{7DCCBE3B-DDF9-8142-9248-E0AD524A2BD5}" type="presParOf" srcId="{F32D47BE-4DED-412D-879B-FB187FFCA8ED}" destId="{4B5F36A0-C580-4F57-AA50-1E23C32FC00C}" srcOrd="0" destOrd="0" presId="urn:microsoft.com/office/officeart/2018/2/layout/IconVerticalSolidList"/>
    <dgm:cxn modelId="{7FD822EC-7B20-074D-9BD1-2122562665F9}" type="presParOf" srcId="{4B5F36A0-C580-4F57-AA50-1E23C32FC00C}" destId="{808BA6E0-F064-4C92-83FB-BF7FEECD838B}" srcOrd="0" destOrd="0" presId="urn:microsoft.com/office/officeart/2018/2/layout/IconVerticalSolidList"/>
    <dgm:cxn modelId="{0E347A53-5F58-D04D-A8AC-D4E3E6AEC709}" type="presParOf" srcId="{4B5F36A0-C580-4F57-AA50-1E23C32FC00C}" destId="{E78B71D9-89AC-4F5F-B9C3-95FA3AD5D536}" srcOrd="1" destOrd="0" presId="urn:microsoft.com/office/officeart/2018/2/layout/IconVerticalSolidList"/>
    <dgm:cxn modelId="{749020FA-EE5E-E943-A747-B47044DBDF10}" type="presParOf" srcId="{4B5F36A0-C580-4F57-AA50-1E23C32FC00C}" destId="{EB65CF0B-ECF9-4AF0-9A68-977CB5190E5D}" srcOrd="2" destOrd="0" presId="urn:microsoft.com/office/officeart/2018/2/layout/IconVerticalSolidList"/>
    <dgm:cxn modelId="{B4BB7D93-960A-0247-8B53-27B4479901E1}" type="presParOf" srcId="{4B5F36A0-C580-4F57-AA50-1E23C32FC00C}" destId="{40BAC88D-549D-4E41-814F-FA67384924FF}" srcOrd="3" destOrd="0" presId="urn:microsoft.com/office/officeart/2018/2/layout/IconVerticalSolidList"/>
    <dgm:cxn modelId="{5FD171F3-C112-054F-9B49-EB0A0F6366AE}" type="presParOf" srcId="{F32D47BE-4DED-412D-879B-FB187FFCA8ED}" destId="{86FF034E-1C59-0A49-91BA-9FC881ED9001}" srcOrd="1" destOrd="0" presId="urn:microsoft.com/office/officeart/2018/2/layout/IconVerticalSolidList"/>
    <dgm:cxn modelId="{6F7AEBA6-4351-AC4F-8AD8-E3DC61102D02}" type="presParOf" srcId="{F32D47BE-4DED-412D-879B-FB187FFCA8ED}" destId="{DD449C43-9050-4095-ABB2-3DA9BBE1AD36}" srcOrd="2" destOrd="0" presId="urn:microsoft.com/office/officeart/2018/2/layout/IconVerticalSolidList"/>
    <dgm:cxn modelId="{2502ECA6-EDCC-954E-AA3E-537308D50548}" type="presParOf" srcId="{DD449C43-9050-4095-ABB2-3DA9BBE1AD36}" destId="{87640102-8C58-4A28-B6F2-5D0432B29FBF}" srcOrd="0" destOrd="0" presId="urn:microsoft.com/office/officeart/2018/2/layout/IconVerticalSolidList"/>
    <dgm:cxn modelId="{A1E6527C-0620-F641-82DD-996D54137505}" type="presParOf" srcId="{DD449C43-9050-4095-ABB2-3DA9BBE1AD36}" destId="{8CE5F85A-5A1A-4274-BAC1-6B92D7139EF9}" srcOrd="1" destOrd="0" presId="urn:microsoft.com/office/officeart/2018/2/layout/IconVerticalSolidList"/>
    <dgm:cxn modelId="{E378357B-65BF-1C4D-86A4-188E8AAF10B8}" type="presParOf" srcId="{DD449C43-9050-4095-ABB2-3DA9BBE1AD36}" destId="{62C77FC5-A7B3-4065-A9C2-0740320C9632}" srcOrd="2" destOrd="0" presId="urn:microsoft.com/office/officeart/2018/2/layout/IconVerticalSolidList"/>
    <dgm:cxn modelId="{B6D6E81B-BE49-DA4B-9ECE-CDBDF098741F}" type="presParOf" srcId="{DD449C43-9050-4095-ABB2-3DA9BBE1AD36}" destId="{55F9AEE9-6461-4CCF-B874-936104697EB0}" srcOrd="3" destOrd="0" presId="urn:microsoft.com/office/officeart/2018/2/layout/IconVerticalSolidList"/>
    <dgm:cxn modelId="{D05994F2-6F75-C44C-A1B7-E8EE81607433}" type="presParOf" srcId="{F32D47BE-4DED-412D-879B-FB187FFCA8ED}" destId="{ABCE9C28-A218-4DF1-91B4-BA131DA51EC6}" srcOrd="3" destOrd="0" presId="urn:microsoft.com/office/officeart/2018/2/layout/IconVerticalSolidList"/>
    <dgm:cxn modelId="{2E48C18A-3313-9F4C-8B40-8FB441297674}" type="presParOf" srcId="{F32D47BE-4DED-412D-879B-FB187FFCA8ED}" destId="{1BBF9F24-0857-4AE7-B8D4-09003203F044}" srcOrd="4" destOrd="0" presId="urn:microsoft.com/office/officeart/2018/2/layout/IconVerticalSolidList"/>
    <dgm:cxn modelId="{8DB41E3F-16E7-5847-9F3F-1A8AAB32E8E8}" type="presParOf" srcId="{1BBF9F24-0857-4AE7-B8D4-09003203F044}" destId="{7B25A68D-AC7C-4806-AAA9-AF0A0CC35526}" srcOrd="0" destOrd="0" presId="urn:microsoft.com/office/officeart/2018/2/layout/IconVerticalSolidList"/>
    <dgm:cxn modelId="{FFB0E10D-365F-774C-AA7C-CF17D9AC285A}" type="presParOf" srcId="{1BBF9F24-0857-4AE7-B8D4-09003203F044}" destId="{933F3440-E9B4-4C91-BC23-60F6E2046E6C}" srcOrd="1" destOrd="0" presId="urn:microsoft.com/office/officeart/2018/2/layout/IconVerticalSolidList"/>
    <dgm:cxn modelId="{53D99B65-4C33-2B47-824D-1CD99B103BE8}" type="presParOf" srcId="{1BBF9F24-0857-4AE7-B8D4-09003203F044}" destId="{B06BC28E-A5A0-4108-A085-A154F55C78DF}" srcOrd="2" destOrd="0" presId="urn:microsoft.com/office/officeart/2018/2/layout/IconVerticalSolidList"/>
    <dgm:cxn modelId="{65B8A5F7-6500-7649-A34A-87B3BCE728D9}" type="presParOf" srcId="{1BBF9F24-0857-4AE7-B8D4-09003203F044}" destId="{15C7DB55-4464-402B-B8EA-BAFC9B2DC5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F6EA47-6E74-4F0F-AFC9-6549EF963ED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44E226-4D28-46DD-A916-36CFEDDC1172}">
      <dgm:prSet/>
      <dgm:spPr/>
      <dgm:t>
        <a:bodyPr/>
        <a:lstStyle/>
        <a:p>
          <a:pPr>
            <a:lnSpc>
              <a:spcPct val="100000"/>
            </a:lnSpc>
          </a:pPr>
          <a:r>
            <a:rPr lang="en-GB" dirty="0">
              <a:latin typeface="Chalkboard" panose="03050602040202020205" pitchFamily="66" charset="77"/>
            </a:rPr>
            <a:t>Embedded: The workflow runs in process and calls your code directly.</a:t>
          </a:r>
          <a:endParaRPr lang="en-US" dirty="0">
            <a:latin typeface="Chalkboard" panose="03050602040202020205" pitchFamily="66" charset="77"/>
          </a:endParaRPr>
        </a:p>
      </dgm:t>
    </dgm:pt>
    <dgm:pt modelId="{C57CFC31-8E9D-4FFB-A2E6-9212EAA03914}" type="parTrans" cxnId="{270B419A-A981-43A4-B303-07D02D54916A}">
      <dgm:prSet/>
      <dgm:spPr/>
      <dgm:t>
        <a:bodyPr/>
        <a:lstStyle/>
        <a:p>
          <a:endParaRPr lang="en-US"/>
        </a:p>
      </dgm:t>
    </dgm:pt>
    <dgm:pt modelId="{93718F14-794C-4AC0-AEF0-5B7E024AC5FA}" type="sibTrans" cxnId="{270B419A-A981-43A4-B303-07D02D54916A}">
      <dgm:prSet/>
      <dgm:spPr/>
      <dgm:t>
        <a:bodyPr/>
        <a:lstStyle/>
        <a:p>
          <a:endParaRPr lang="en-US"/>
        </a:p>
      </dgm:t>
    </dgm:pt>
    <dgm:pt modelId="{88D93EBC-3DD6-428E-BC62-4FC82CC775C3}">
      <dgm:prSet/>
      <dgm:spPr/>
      <dgm:t>
        <a:bodyPr/>
        <a:lstStyle/>
        <a:p>
          <a:pPr>
            <a:lnSpc>
              <a:spcPct val="100000"/>
            </a:lnSpc>
          </a:pPr>
          <a:r>
            <a:rPr lang="en-GB" dirty="0">
              <a:latin typeface="Chalkboard" panose="03050602040202020205" pitchFamily="66" charset="77"/>
            </a:rPr>
            <a:t>External: The workflow runs in its own process; it can execute code directly, but should favour calling services to get work done. </a:t>
          </a:r>
          <a:endParaRPr lang="en-US" dirty="0">
            <a:latin typeface="Chalkboard" panose="03050602040202020205" pitchFamily="66" charset="77"/>
          </a:endParaRPr>
        </a:p>
      </dgm:t>
    </dgm:pt>
    <dgm:pt modelId="{75BB4D80-1DB6-4AF3-9EB5-D0406F07B74D}" type="parTrans" cxnId="{51389582-02A6-4FDE-A1A6-CCE3082AD79E}">
      <dgm:prSet/>
      <dgm:spPr/>
      <dgm:t>
        <a:bodyPr/>
        <a:lstStyle/>
        <a:p>
          <a:endParaRPr lang="en-US"/>
        </a:p>
      </dgm:t>
    </dgm:pt>
    <dgm:pt modelId="{ECC91CD7-6427-435B-AAD7-BA2C32D89B05}" type="sibTrans" cxnId="{51389582-02A6-4FDE-A1A6-CCE3082AD79E}">
      <dgm:prSet/>
      <dgm:spPr/>
      <dgm:t>
        <a:bodyPr/>
        <a:lstStyle/>
        <a:p>
          <a:endParaRPr lang="en-US"/>
        </a:p>
      </dgm:t>
    </dgm:pt>
    <dgm:pt modelId="{2C5600ED-0783-4284-B307-4158CF7257D9}" type="pres">
      <dgm:prSet presAssocID="{28F6EA47-6E74-4F0F-AFC9-6549EF963EDF}" presName="root" presStyleCnt="0">
        <dgm:presLayoutVars>
          <dgm:dir/>
          <dgm:resizeHandles val="exact"/>
        </dgm:presLayoutVars>
      </dgm:prSet>
      <dgm:spPr/>
    </dgm:pt>
    <dgm:pt modelId="{8FF08208-7795-40FE-9F69-BD2BB9A012E1}" type="pres">
      <dgm:prSet presAssocID="{F944E226-4D28-46DD-A916-36CFEDDC1172}" presName="compNode" presStyleCnt="0"/>
      <dgm:spPr/>
    </dgm:pt>
    <dgm:pt modelId="{BDBA6D4F-0769-4509-A086-F8F8F18EE274}" type="pres">
      <dgm:prSet presAssocID="{F944E226-4D28-46DD-A916-36CFEDDC1172}" presName="bgRect" presStyleLbl="bgShp" presStyleIdx="0" presStyleCnt="2"/>
      <dgm:spPr/>
    </dgm:pt>
    <dgm:pt modelId="{8EF616E5-171C-45B0-AB78-55DF0930FCD4}" type="pres">
      <dgm:prSet presAssocID="{F944E226-4D28-46DD-A916-36CFEDDC117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786D3BE7-B2E5-4EAC-965A-B4B804D056F5}" type="pres">
      <dgm:prSet presAssocID="{F944E226-4D28-46DD-A916-36CFEDDC1172}" presName="spaceRect" presStyleCnt="0"/>
      <dgm:spPr/>
    </dgm:pt>
    <dgm:pt modelId="{140B06F4-0B66-4261-8245-41A2BEE4E398}" type="pres">
      <dgm:prSet presAssocID="{F944E226-4D28-46DD-A916-36CFEDDC1172}" presName="parTx" presStyleLbl="revTx" presStyleIdx="0" presStyleCnt="2">
        <dgm:presLayoutVars>
          <dgm:chMax val="0"/>
          <dgm:chPref val="0"/>
        </dgm:presLayoutVars>
      </dgm:prSet>
      <dgm:spPr/>
    </dgm:pt>
    <dgm:pt modelId="{D7683378-AFA1-46A3-8DE9-0D1536B627FB}" type="pres">
      <dgm:prSet presAssocID="{93718F14-794C-4AC0-AEF0-5B7E024AC5FA}" presName="sibTrans" presStyleCnt="0"/>
      <dgm:spPr/>
    </dgm:pt>
    <dgm:pt modelId="{66644141-C75B-4C8E-AD58-0B136DB79BBB}" type="pres">
      <dgm:prSet presAssocID="{88D93EBC-3DD6-428E-BC62-4FC82CC775C3}" presName="compNode" presStyleCnt="0"/>
      <dgm:spPr/>
    </dgm:pt>
    <dgm:pt modelId="{FD570810-D201-4107-A0B0-E8F8B6D796BF}" type="pres">
      <dgm:prSet presAssocID="{88D93EBC-3DD6-428E-BC62-4FC82CC775C3}" presName="bgRect" presStyleLbl="bgShp" presStyleIdx="1" presStyleCnt="2"/>
      <dgm:spPr/>
    </dgm:pt>
    <dgm:pt modelId="{EB3605DC-BEB8-4C41-AA45-5ECA199A649E}" type="pres">
      <dgm:prSet presAssocID="{88D93EBC-3DD6-428E-BC62-4FC82CC775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9685FCF2-759B-4639-80B6-CD236FBBCFB1}" type="pres">
      <dgm:prSet presAssocID="{88D93EBC-3DD6-428E-BC62-4FC82CC775C3}" presName="spaceRect" presStyleCnt="0"/>
      <dgm:spPr/>
    </dgm:pt>
    <dgm:pt modelId="{1F2F0395-31BE-49A1-8102-9205A84606EE}" type="pres">
      <dgm:prSet presAssocID="{88D93EBC-3DD6-428E-BC62-4FC82CC775C3}" presName="parTx" presStyleLbl="revTx" presStyleIdx="1" presStyleCnt="2">
        <dgm:presLayoutVars>
          <dgm:chMax val="0"/>
          <dgm:chPref val="0"/>
        </dgm:presLayoutVars>
      </dgm:prSet>
      <dgm:spPr/>
    </dgm:pt>
  </dgm:ptLst>
  <dgm:cxnLst>
    <dgm:cxn modelId="{3E79A80A-59D6-D64F-9169-D5C71AE6FF8C}" type="presOf" srcId="{F944E226-4D28-46DD-A916-36CFEDDC1172}" destId="{140B06F4-0B66-4261-8245-41A2BEE4E398}" srcOrd="0" destOrd="0" presId="urn:microsoft.com/office/officeart/2018/2/layout/IconVerticalSolidList"/>
    <dgm:cxn modelId="{ED837014-C0E5-D142-951A-E0E039D2FB6B}" type="presOf" srcId="{88D93EBC-3DD6-428E-BC62-4FC82CC775C3}" destId="{1F2F0395-31BE-49A1-8102-9205A84606EE}" srcOrd="0" destOrd="0" presId="urn:microsoft.com/office/officeart/2018/2/layout/IconVerticalSolidList"/>
    <dgm:cxn modelId="{51389582-02A6-4FDE-A1A6-CCE3082AD79E}" srcId="{28F6EA47-6E74-4F0F-AFC9-6549EF963EDF}" destId="{88D93EBC-3DD6-428E-BC62-4FC82CC775C3}" srcOrd="1" destOrd="0" parTransId="{75BB4D80-1DB6-4AF3-9EB5-D0406F07B74D}" sibTransId="{ECC91CD7-6427-435B-AAD7-BA2C32D89B05}"/>
    <dgm:cxn modelId="{270B419A-A981-43A4-B303-07D02D54916A}" srcId="{28F6EA47-6E74-4F0F-AFC9-6549EF963EDF}" destId="{F944E226-4D28-46DD-A916-36CFEDDC1172}" srcOrd="0" destOrd="0" parTransId="{C57CFC31-8E9D-4FFB-A2E6-9212EAA03914}" sibTransId="{93718F14-794C-4AC0-AEF0-5B7E024AC5FA}"/>
    <dgm:cxn modelId="{CE91DFD3-B2DA-F04D-930E-9547F69D9436}" type="presOf" srcId="{28F6EA47-6E74-4F0F-AFC9-6549EF963EDF}" destId="{2C5600ED-0783-4284-B307-4158CF7257D9}" srcOrd="0" destOrd="0" presId="urn:microsoft.com/office/officeart/2018/2/layout/IconVerticalSolidList"/>
    <dgm:cxn modelId="{4BFAA898-A7A4-7B4B-A1E7-9FF01B6C6034}" type="presParOf" srcId="{2C5600ED-0783-4284-B307-4158CF7257D9}" destId="{8FF08208-7795-40FE-9F69-BD2BB9A012E1}" srcOrd="0" destOrd="0" presId="urn:microsoft.com/office/officeart/2018/2/layout/IconVerticalSolidList"/>
    <dgm:cxn modelId="{15988AE0-5D5F-CF4C-833A-88E67C6E8C8A}" type="presParOf" srcId="{8FF08208-7795-40FE-9F69-BD2BB9A012E1}" destId="{BDBA6D4F-0769-4509-A086-F8F8F18EE274}" srcOrd="0" destOrd="0" presId="urn:microsoft.com/office/officeart/2018/2/layout/IconVerticalSolidList"/>
    <dgm:cxn modelId="{14183054-63A3-F34D-84CE-E3A76681559B}" type="presParOf" srcId="{8FF08208-7795-40FE-9F69-BD2BB9A012E1}" destId="{8EF616E5-171C-45B0-AB78-55DF0930FCD4}" srcOrd="1" destOrd="0" presId="urn:microsoft.com/office/officeart/2018/2/layout/IconVerticalSolidList"/>
    <dgm:cxn modelId="{B82B3621-A493-AA49-A508-A453ACD75A17}" type="presParOf" srcId="{8FF08208-7795-40FE-9F69-BD2BB9A012E1}" destId="{786D3BE7-B2E5-4EAC-965A-B4B804D056F5}" srcOrd="2" destOrd="0" presId="urn:microsoft.com/office/officeart/2018/2/layout/IconVerticalSolidList"/>
    <dgm:cxn modelId="{EA91C822-27E5-2945-85FC-BAEA9334DD8D}" type="presParOf" srcId="{8FF08208-7795-40FE-9F69-BD2BB9A012E1}" destId="{140B06F4-0B66-4261-8245-41A2BEE4E398}" srcOrd="3" destOrd="0" presId="urn:microsoft.com/office/officeart/2018/2/layout/IconVerticalSolidList"/>
    <dgm:cxn modelId="{40EC6C66-1ACC-8040-A94C-C6FD756EC976}" type="presParOf" srcId="{2C5600ED-0783-4284-B307-4158CF7257D9}" destId="{D7683378-AFA1-46A3-8DE9-0D1536B627FB}" srcOrd="1" destOrd="0" presId="urn:microsoft.com/office/officeart/2018/2/layout/IconVerticalSolidList"/>
    <dgm:cxn modelId="{3975DAA6-01B6-9147-BACA-5739F25FA421}" type="presParOf" srcId="{2C5600ED-0783-4284-B307-4158CF7257D9}" destId="{66644141-C75B-4C8E-AD58-0B136DB79BBB}" srcOrd="2" destOrd="0" presId="urn:microsoft.com/office/officeart/2018/2/layout/IconVerticalSolidList"/>
    <dgm:cxn modelId="{B6F561F0-B833-B144-B994-F80939DEC909}" type="presParOf" srcId="{66644141-C75B-4C8E-AD58-0B136DB79BBB}" destId="{FD570810-D201-4107-A0B0-E8F8B6D796BF}" srcOrd="0" destOrd="0" presId="urn:microsoft.com/office/officeart/2018/2/layout/IconVerticalSolidList"/>
    <dgm:cxn modelId="{B29E9FF6-525C-534B-8B97-B2F6F1A67310}" type="presParOf" srcId="{66644141-C75B-4C8E-AD58-0B136DB79BBB}" destId="{EB3605DC-BEB8-4C41-AA45-5ECA199A649E}" srcOrd="1" destOrd="0" presId="urn:microsoft.com/office/officeart/2018/2/layout/IconVerticalSolidList"/>
    <dgm:cxn modelId="{8F0FB6A4-EE6C-1F43-B244-70C6C4EB479A}" type="presParOf" srcId="{66644141-C75B-4C8E-AD58-0B136DB79BBB}" destId="{9685FCF2-759B-4639-80B6-CD236FBBCFB1}" srcOrd="2" destOrd="0" presId="urn:microsoft.com/office/officeart/2018/2/layout/IconVerticalSolidList"/>
    <dgm:cxn modelId="{B99BBA58-233B-3A44-9FB8-8402451A64C3}" type="presParOf" srcId="{66644141-C75B-4C8E-AD58-0B136DB79BBB}" destId="{1F2F0395-31BE-49A1-8102-9205A84606E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C44E61-F92C-4753-ABC9-4D7FE01D9C3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D4089BD-328A-4497-8B97-903DD27D5B95}">
      <dgm:prSet/>
      <dgm:spPr/>
      <dgm:t>
        <a:bodyPr/>
        <a:lstStyle/>
        <a:p>
          <a:r>
            <a:rPr lang="en-GB" dirty="0">
              <a:latin typeface="Chalkboard" panose="03050602040202020205" pitchFamily="66" charset="77"/>
            </a:rPr>
            <a:t>SOA era favoured external workflow engines, Enterprise Service Buses (ESBs)</a:t>
          </a:r>
          <a:endParaRPr lang="en-US" dirty="0">
            <a:latin typeface="Chalkboard" panose="03050602040202020205" pitchFamily="66" charset="77"/>
          </a:endParaRPr>
        </a:p>
      </dgm:t>
    </dgm:pt>
    <dgm:pt modelId="{1C5356FC-8B26-43E7-9296-10CB1392307D}" type="parTrans" cxnId="{E53EEC2A-902E-41AE-8059-75F692A41205}">
      <dgm:prSet/>
      <dgm:spPr/>
      <dgm:t>
        <a:bodyPr/>
        <a:lstStyle/>
        <a:p>
          <a:endParaRPr lang="en-US"/>
        </a:p>
      </dgm:t>
    </dgm:pt>
    <dgm:pt modelId="{75487EB5-CB6E-43F5-B7A2-AB103A26F485}" type="sibTrans" cxnId="{E53EEC2A-902E-41AE-8059-75F692A41205}">
      <dgm:prSet/>
      <dgm:spPr/>
      <dgm:t>
        <a:bodyPr/>
        <a:lstStyle/>
        <a:p>
          <a:endParaRPr lang="en-US"/>
        </a:p>
      </dgm:t>
    </dgm:pt>
    <dgm:pt modelId="{5DC66F2A-CFC3-4C82-83DB-31B101C61F02}">
      <dgm:prSet/>
      <dgm:spPr/>
      <dgm:t>
        <a:bodyPr/>
        <a:lstStyle/>
        <a:p>
          <a:r>
            <a:rPr lang="en-GB" dirty="0">
              <a:latin typeface="Chalkboard" panose="03050602040202020205" pitchFamily="66" charset="77"/>
            </a:rPr>
            <a:t>Business logic moved into the bus — tightly coupled, hard to test</a:t>
          </a:r>
          <a:endParaRPr lang="en-US" dirty="0">
            <a:latin typeface="Chalkboard" panose="03050602040202020205" pitchFamily="66" charset="77"/>
          </a:endParaRPr>
        </a:p>
      </dgm:t>
    </dgm:pt>
    <dgm:pt modelId="{781627DC-585F-4547-BBD7-F8C0E5408E51}" type="parTrans" cxnId="{0A0AD7BE-6D07-45A4-BA62-6206DE0E90CA}">
      <dgm:prSet/>
      <dgm:spPr/>
      <dgm:t>
        <a:bodyPr/>
        <a:lstStyle/>
        <a:p>
          <a:endParaRPr lang="en-US"/>
        </a:p>
      </dgm:t>
    </dgm:pt>
    <dgm:pt modelId="{820F3F16-C745-4CA9-B8B1-8DA5FF0EFBAD}" type="sibTrans" cxnId="{0A0AD7BE-6D07-45A4-BA62-6206DE0E90CA}">
      <dgm:prSet/>
      <dgm:spPr/>
      <dgm:t>
        <a:bodyPr/>
        <a:lstStyle/>
        <a:p>
          <a:endParaRPr lang="en-US"/>
        </a:p>
      </dgm:t>
    </dgm:pt>
    <dgm:pt modelId="{48570374-1664-4932-A903-24002B7C2E33}">
      <dgm:prSet/>
      <dgm:spPr/>
      <dgm:t>
        <a:bodyPr/>
        <a:lstStyle/>
        <a:p>
          <a:r>
            <a:rPr lang="en-GB" dirty="0">
              <a:latin typeface="Chalkboard" panose="03050602040202020205" pitchFamily="66" charset="77"/>
            </a:rPr>
            <a:t>Led to </a:t>
          </a:r>
          <a:r>
            <a:rPr lang="en-GB" b="1" dirty="0">
              <a:latin typeface="Chalkboard" panose="03050602040202020205" pitchFamily="66" charset="77"/>
            </a:rPr>
            <a:t>Guerilla SOA</a:t>
          </a:r>
          <a:r>
            <a:rPr lang="en-GB" dirty="0">
              <a:latin typeface="Chalkboard" panose="03050602040202020205" pitchFamily="66" charset="77"/>
            </a:rPr>
            <a:t>: reclaim domain logic into services, embrace simplicity</a:t>
          </a:r>
          <a:endParaRPr lang="en-US" dirty="0">
            <a:latin typeface="Chalkboard" panose="03050602040202020205" pitchFamily="66" charset="77"/>
          </a:endParaRPr>
        </a:p>
      </dgm:t>
    </dgm:pt>
    <dgm:pt modelId="{7DD9E15F-6366-4264-B1CA-76EA423E46DD}" type="parTrans" cxnId="{4E15C450-BB0D-45F6-B694-42058979CB29}">
      <dgm:prSet/>
      <dgm:spPr/>
      <dgm:t>
        <a:bodyPr/>
        <a:lstStyle/>
        <a:p>
          <a:endParaRPr lang="en-US"/>
        </a:p>
      </dgm:t>
    </dgm:pt>
    <dgm:pt modelId="{5D7AAD6F-D14E-4F7D-9D59-418A3A733EB4}" type="sibTrans" cxnId="{4E15C450-BB0D-45F6-B694-42058979CB29}">
      <dgm:prSet/>
      <dgm:spPr/>
      <dgm:t>
        <a:bodyPr/>
        <a:lstStyle/>
        <a:p>
          <a:endParaRPr lang="en-US"/>
        </a:p>
      </dgm:t>
    </dgm:pt>
    <dgm:pt modelId="{EA7837E3-295F-4B94-AFE3-8410F6A2A724}" type="pres">
      <dgm:prSet presAssocID="{19C44E61-F92C-4753-ABC9-4D7FE01D9C38}" presName="root" presStyleCnt="0">
        <dgm:presLayoutVars>
          <dgm:dir/>
          <dgm:resizeHandles val="exact"/>
        </dgm:presLayoutVars>
      </dgm:prSet>
      <dgm:spPr/>
    </dgm:pt>
    <dgm:pt modelId="{273F6EAD-1E67-44C1-AA68-34890D63453A}" type="pres">
      <dgm:prSet presAssocID="{FD4089BD-328A-4497-8B97-903DD27D5B95}" presName="compNode" presStyleCnt="0"/>
      <dgm:spPr/>
    </dgm:pt>
    <dgm:pt modelId="{62DE1272-8760-4557-815E-FE96FBB0A841}" type="pres">
      <dgm:prSet presAssocID="{FD4089BD-328A-4497-8B97-903DD27D5B95}" presName="bgRect" presStyleLbl="bgShp" presStyleIdx="0" presStyleCnt="3"/>
      <dgm:spPr/>
    </dgm:pt>
    <dgm:pt modelId="{5936D086-83CA-46E3-B6C0-48993F2F8DDE}" type="pres">
      <dgm:prSet presAssocID="{FD4089BD-328A-4497-8B97-903DD27D5B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
        </a:ext>
      </dgm:extLst>
    </dgm:pt>
    <dgm:pt modelId="{20CEC6EF-34E5-4F2C-B500-9996B07C7A70}" type="pres">
      <dgm:prSet presAssocID="{FD4089BD-328A-4497-8B97-903DD27D5B95}" presName="spaceRect" presStyleCnt="0"/>
      <dgm:spPr/>
    </dgm:pt>
    <dgm:pt modelId="{7C42A15B-2815-4CFA-B003-7C5773779E0D}" type="pres">
      <dgm:prSet presAssocID="{FD4089BD-328A-4497-8B97-903DD27D5B95}" presName="parTx" presStyleLbl="revTx" presStyleIdx="0" presStyleCnt="3">
        <dgm:presLayoutVars>
          <dgm:chMax val="0"/>
          <dgm:chPref val="0"/>
        </dgm:presLayoutVars>
      </dgm:prSet>
      <dgm:spPr/>
    </dgm:pt>
    <dgm:pt modelId="{AFF75640-F998-4981-8507-4C4E73776B36}" type="pres">
      <dgm:prSet presAssocID="{75487EB5-CB6E-43F5-B7A2-AB103A26F485}" presName="sibTrans" presStyleCnt="0"/>
      <dgm:spPr/>
    </dgm:pt>
    <dgm:pt modelId="{58A4FB92-16F6-49A9-9C62-5EA52770AC36}" type="pres">
      <dgm:prSet presAssocID="{5DC66F2A-CFC3-4C82-83DB-31B101C61F02}" presName="compNode" presStyleCnt="0"/>
      <dgm:spPr/>
    </dgm:pt>
    <dgm:pt modelId="{7B00D137-A7E1-4A70-8793-EE34E1035E9D}" type="pres">
      <dgm:prSet presAssocID="{5DC66F2A-CFC3-4C82-83DB-31B101C61F02}" presName="bgRect" presStyleLbl="bgShp" presStyleIdx="1" presStyleCnt="3"/>
      <dgm:spPr/>
    </dgm:pt>
    <dgm:pt modelId="{4E65E1D1-9AEC-447A-A4A5-E0C5739F52FD}" type="pres">
      <dgm:prSet presAssocID="{5DC66F2A-CFC3-4C82-83DB-31B101C61F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6B6EC040-1035-4E6C-A13A-6F474ADC4688}" type="pres">
      <dgm:prSet presAssocID="{5DC66F2A-CFC3-4C82-83DB-31B101C61F02}" presName="spaceRect" presStyleCnt="0"/>
      <dgm:spPr/>
    </dgm:pt>
    <dgm:pt modelId="{1A3057E4-A78C-4530-AFD4-CCA9D364B061}" type="pres">
      <dgm:prSet presAssocID="{5DC66F2A-CFC3-4C82-83DB-31B101C61F02}" presName="parTx" presStyleLbl="revTx" presStyleIdx="1" presStyleCnt="3">
        <dgm:presLayoutVars>
          <dgm:chMax val="0"/>
          <dgm:chPref val="0"/>
        </dgm:presLayoutVars>
      </dgm:prSet>
      <dgm:spPr/>
    </dgm:pt>
    <dgm:pt modelId="{7334C37B-8762-4B11-8447-315021B6A3F7}" type="pres">
      <dgm:prSet presAssocID="{820F3F16-C745-4CA9-B8B1-8DA5FF0EFBAD}" presName="sibTrans" presStyleCnt="0"/>
      <dgm:spPr/>
    </dgm:pt>
    <dgm:pt modelId="{A4473BD3-A035-47FC-8EA8-FC25E6B63A28}" type="pres">
      <dgm:prSet presAssocID="{48570374-1664-4932-A903-24002B7C2E33}" presName="compNode" presStyleCnt="0"/>
      <dgm:spPr/>
    </dgm:pt>
    <dgm:pt modelId="{AEB67CE6-7F6A-464A-8054-C6DFA8DECFAD}" type="pres">
      <dgm:prSet presAssocID="{48570374-1664-4932-A903-24002B7C2E33}" presName="bgRect" presStyleLbl="bgShp" presStyleIdx="2" presStyleCnt="3"/>
      <dgm:spPr/>
    </dgm:pt>
    <dgm:pt modelId="{1B0A13CA-1A21-4A73-8DA2-3B4D7A089EFB}" type="pres">
      <dgm:prSet presAssocID="{48570374-1664-4932-A903-24002B7C2E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F3FC718-A3E4-4A32-8EBE-0D660B12BFDB}" type="pres">
      <dgm:prSet presAssocID="{48570374-1664-4932-A903-24002B7C2E33}" presName="spaceRect" presStyleCnt="0"/>
      <dgm:spPr/>
    </dgm:pt>
    <dgm:pt modelId="{6CD744B7-9BA7-4BD2-A281-B999087E4F41}" type="pres">
      <dgm:prSet presAssocID="{48570374-1664-4932-A903-24002B7C2E33}" presName="parTx" presStyleLbl="revTx" presStyleIdx="2" presStyleCnt="3">
        <dgm:presLayoutVars>
          <dgm:chMax val="0"/>
          <dgm:chPref val="0"/>
        </dgm:presLayoutVars>
      </dgm:prSet>
      <dgm:spPr/>
    </dgm:pt>
  </dgm:ptLst>
  <dgm:cxnLst>
    <dgm:cxn modelId="{7A943322-04CF-4290-BA2E-6C94AA1DB92B}" type="presOf" srcId="{5DC66F2A-CFC3-4C82-83DB-31B101C61F02}" destId="{1A3057E4-A78C-4530-AFD4-CCA9D364B061}" srcOrd="0" destOrd="0" presId="urn:microsoft.com/office/officeart/2018/2/layout/IconVerticalSolidList"/>
    <dgm:cxn modelId="{B7113D27-F6EC-4770-9E5E-C5FD0554180E}" type="presOf" srcId="{FD4089BD-328A-4497-8B97-903DD27D5B95}" destId="{7C42A15B-2815-4CFA-B003-7C5773779E0D}" srcOrd="0" destOrd="0" presId="urn:microsoft.com/office/officeart/2018/2/layout/IconVerticalSolidList"/>
    <dgm:cxn modelId="{0895A72A-D19A-443A-A9EA-B8359E369AFD}" type="presOf" srcId="{19C44E61-F92C-4753-ABC9-4D7FE01D9C38}" destId="{EA7837E3-295F-4B94-AFE3-8410F6A2A724}" srcOrd="0" destOrd="0" presId="urn:microsoft.com/office/officeart/2018/2/layout/IconVerticalSolidList"/>
    <dgm:cxn modelId="{E53EEC2A-902E-41AE-8059-75F692A41205}" srcId="{19C44E61-F92C-4753-ABC9-4D7FE01D9C38}" destId="{FD4089BD-328A-4497-8B97-903DD27D5B95}" srcOrd="0" destOrd="0" parTransId="{1C5356FC-8B26-43E7-9296-10CB1392307D}" sibTransId="{75487EB5-CB6E-43F5-B7A2-AB103A26F485}"/>
    <dgm:cxn modelId="{4E15C450-BB0D-45F6-B694-42058979CB29}" srcId="{19C44E61-F92C-4753-ABC9-4D7FE01D9C38}" destId="{48570374-1664-4932-A903-24002B7C2E33}" srcOrd="2" destOrd="0" parTransId="{7DD9E15F-6366-4264-B1CA-76EA423E46DD}" sibTransId="{5D7AAD6F-D14E-4F7D-9D59-418A3A733EB4}"/>
    <dgm:cxn modelId="{0A0AD7BE-6D07-45A4-BA62-6206DE0E90CA}" srcId="{19C44E61-F92C-4753-ABC9-4D7FE01D9C38}" destId="{5DC66F2A-CFC3-4C82-83DB-31B101C61F02}" srcOrd="1" destOrd="0" parTransId="{781627DC-585F-4547-BBD7-F8C0E5408E51}" sibTransId="{820F3F16-C745-4CA9-B8B1-8DA5FF0EFBAD}"/>
    <dgm:cxn modelId="{ED7C1BC2-3E56-41C8-A38E-8ECBBA6F12DB}" type="presOf" srcId="{48570374-1664-4932-A903-24002B7C2E33}" destId="{6CD744B7-9BA7-4BD2-A281-B999087E4F41}" srcOrd="0" destOrd="0" presId="urn:microsoft.com/office/officeart/2018/2/layout/IconVerticalSolidList"/>
    <dgm:cxn modelId="{CBB626C2-3996-4791-89D6-418FBF9A7298}" type="presParOf" srcId="{EA7837E3-295F-4B94-AFE3-8410F6A2A724}" destId="{273F6EAD-1E67-44C1-AA68-34890D63453A}" srcOrd="0" destOrd="0" presId="urn:microsoft.com/office/officeart/2018/2/layout/IconVerticalSolidList"/>
    <dgm:cxn modelId="{59831809-24D2-4450-8CC3-9E45BD18FA85}" type="presParOf" srcId="{273F6EAD-1E67-44C1-AA68-34890D63453A}" destId="{62DE1272-8760-4557-815E-FE96FBB0A841}" srcOrd="0" destOrd="0" presId="urn:microsoft.com/office/officeart/2018/2/layout/IconVerticalSolidList"/>
    <dgm:cxn modelId="{E9FA5974-A9F8-4C13-9282-BBB867CE4D0F}" type="presParOf" srcId="{273F6EAD-1E67-44C1-AA68-34890D63453A}" destId="{5936D086-83CA-46E3-B6C0-48993F2F8DDE}" srcOrd="1" destOrd="0" presId="urn:microsoft.com/office/officeart/2018/2/layout/IconVerticalSolidList"/>
    <dgm:cxn modelId="{34004279-53E2-4B08-A8C4-82497AA8E684}" type="presParOf" srcId="{273F6EAD-1E67-44C1-AA68-34890D63453A}" destId="{20CEC6EF-34E5-4F2C-B500-9996B07C7A70}" srcOrd="2" destOrd="0" presId="urn:microsoft.com/office/officeart/2018/2/layout/IconVerticalSolidList"/>
    <dgm:cxn modelId="{2C7824A9-A2E4-49CD-A91E-AB7D25A6665B}" type="presParOf" srcId="{273F6EAD-1E67-44C1-AA68-34890D63453A}" destId="{7C42A15B-2815-4CFA-B003-7C5773779E0D}" srcOrd="3" destOrd="0" presId="urn:microsoft.com/office/officeart/2018/2/layout/IconVerticalSolidList"/>
    <dgm:cxn modelId="{9A00DC75-3D84-40F9-AA4F-D9661F017433}" type="presParOf" srcId="{EA7837E3-295F-4B94-AFE3-8410F6A2A724}" destId="{AFF75640-F998-4981-8507-4C4E73776B36}" srcOrd="1" destOrd="0" presId="urn:microsoft.com/office/officeart/2018/2/layout/IconVerticalSolidList"/>
    <dgm:cxn modelId="{1907E252-C8D0-49F8-9DB7-708C93D9A277}" type="presParOf" srcId="{EA7837E3-295F-4B94-AFE3-8410F6A2A724}" destId="{58A4FB92-16F6-49A9-9C62-5EA52770AC36}" srcOrd="2" destOrd="0" presId="urn:microsoft.com/office/officeart/2018/2/layout/IconVerticalSolidList"/>
    <dgm:cxn modelId="{35EC34D1-7425-4C09-883F-98DE092350AD}" type="presParOf" srcId="{58A4FB92-16F6-49A9-9C62-5EA52770AC36}" destId="{7B00D137-A7E1-4A70-8793-EE34E1035E9D}" srcOrd="0" destOrd="0" presId="urn:microsoft.com/office/officeart/2018/2/layout/IconVerticalSolidList"/>
    <dgm:cxn modelId="{703A5C46-51DE-4995-B4E3-C30C9E4B0C1A}" type="presParOf" srcId="{58A4FB92-16F6-49A9-9C62-5EA52770AC36}" destId="{4E65E1D1-9AEC-447A-A4A5-E0C5739F52FD}" srcOrd="1" destOrd="0" presId="urn:microsoft.com/office/officeart/2018/2/layout/IconVerticalSolidList"/>
    <dgm:cxn modelId="{5FBB5114-A02A-4E15-A66F-ABA33083E3A8}" type="presParOf" srcId="{58A4FB92-16F6-49A9-9C62-5EA52770AC36}" destId="{6B6EC040-1035-4E6C-A13A-6F474ADC4688}" srcOrd="2" destOrd="0" presId="urn:microsoft.com/office/officeart/2018/2/layout/IconVerticalSolidList"/>
    <dgm:cxn modelId="{97C155EE-26B8-4789-A20A-66E3D70B3A3C}" type="presParOf" srcId="{58A4FB92-16F6-49A9-9C62-5EA52770AC36}" destId="{1A3057E4-A78C-4530-AFD4-CCA9D364B061}" srcOrd="3" destOrd="0" presId="urn:microsoft.com/office/officeart/2018/2/layout/IconVerticalSolidList"/>
    <dgm:cxn modelId="{AF555725-A845-40BC-B276-12DB54A7A414}" type="presParOf" srcId="{EA7837E3-295F-4B94-AFE3-8410F6A2A724}" destId="{7334C37B-8762-4B11-8447-315021B6A3F7}" srcOrd="3" destOrd="0" presId="urn:microsoft.com/office/officeart/2018/2/layout/IconVerticalSolidList"/>
    <dgm:cxn modelId="{83A6DCC6-FAEB-4B90-B498-5FB53A99F5F5}" type="presParOf" srcId="{EA7837E3-295F-4B94-AFE3-8410F6A2A724}" destId="{A4473BD3-A035-47FC-8EA8-FC25E6B63A28}" srcOrd="4" destOrd="0" presId="urn:microsoft.com/office/officeart/2018/2/layout/IconVerticalSolidList"/>
    <dgm:cxn modelId="{49AC2028-224B-4351-BDBD-9B33ADB71128}" type="presParOf" srcId="{A4473BD3-A035-47FC-8EA8-FC25E6B63A28}" destId="{AEB67CE6-7F6A-464A-8054-C6DFA8DECFAD}" srcOrd="0" destOrd="0" presId="urn:microsoft.com/office/officeart/2018/2/layout/IconVerticalSolidList"/>
    <dgm:cxn modelId="{761BAB7F-D46F-41C0-888B-505D2DCDC904}" type="presParOf" srcId="{A4473BD3-A035-47FC-8EA8-FC25E6B63A28}" destId="{1B0A13CA-1A21-4A73-8DA2-3B4D7A089EFB}" srcOrd="1" destOrd="0" presId="urn:microsoft.com/office/officeart/2018/2/layout/IconVerticalSolidList"/>
    <dgm:cxn modelId="{93B6FC46-400C-41E7-B385-3B653B648B5A}" type="presParOf" srcId="{A4473BD3-A035-47FC-8EA8-FC25E6B63A28}" destId="{0F3FC718-A3E4-4A32-8EBE-0D660B12BFDB}" srcOrd="2" destOrd="0" presId="urn:microsoft.com/office/officeart/2018/2/layout/IconVerticalSolidList"/>
    <dgm:cxn modelId="{E689593F-BC5B-4F65-ABC3-1548A543B0DF}" type="presParOf" srcId="{A4473BD3-A035-47FC-8EA8-FC25E6B63A28}" destId="{6CD744B7-9BA7-4BD2-A281-B999087E4F4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F6EA47-6E74-4F0F-AFC9-6549EF963ED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44E226-4D28-46DD-A916-36CFEDDC1172}">
      <dgm:prSet/>
      <dgm:spPr/>
      <dgm:t>
        <a:bodyPr/>
        <a:lstStyle/>
        <a:p>
          <a:pPr>
            <a:lnSpc>
              <a:spcPct val="100000"/>
            </a:lnSpc>
          </a:pPr>
          <a:r>
            <a:rPr lang="en-US" dirty="0">
              <a:latin typeface="Chalkboard" panose="03050602040202020205" pitchFamily="66" charset="77"/>
            </a:rPr>
            <a:t>Favor embedded Workflow engines when the workflow is within a bounded context; everything between bounded contexts is choreography</a:t>
          </a:r>
        </a:p>
      </dgm:t>
    </dgm:pt>
    <dgm:pt modelId="{C57CFC31-8E9D-4FFB-A2E6-9212EAA03914}" type="parTrans" cxnId="{270B419A-A981-43A4-B303-07D02D54916A}">
      <dgm:prSet/>
      <dgm:spPr/>
      <dgm:t>
        <a:bodyPr/>
        <a:lstStyle/>
        <a:p>
          <a:endParaRPr lang="en-US"/>
        </a:p>
      </dgm:t>
    </dgm:pt>
    <dgm:pt modelId="{93718F14-794C-4AC0-AEF0-5B7E024AC5FA}" type="sibTrans" cxnId="{270B419A-A981-43A4-B303-07D02D54916A}">
      <dgm:prSet/>
      <dgm:spPr/>
      <dgm:t>
        <a:bodyPr/>
        <a:lstStyle/>
        <a:p>
          <a:endParaRPr lang="en-US"/>
        </a:p>
      </dgm:t>
    </dgm:pt>
    <dgm:pt modelId="{88D93EBC-3DD6-428E-BC62-4FC82CC775C3}">
      <dgm:prSet/>
      <dgm:spPr/>
      <dgm:t>
        <a:bodyPr/>
        <a:lstStyle/>
        <a:p>
          <a:pPr>
            <a:lnSpc>
              <a:spcPct val="100000"/>
            </a:lnSpc>
          </a:pPr>
          <a:r>
            <a:rPr lang="en-US" dirty="0">
              <a:latin typeface="Chalkboard" panose="03050602040202020205" pitchFamily="66" charset="77"/>
            </a:rPr>
            <a:t>Reserve external Workflow engines for orchestrating the flow between bounded contexts, when relying on choreography is too complex.</a:t>
          </a:r>
          <a:r>
            <a:rPr lang="en-GB" dirty="0">
              <a:latin typeface="Chalkboard" panose="03050602040202020205" pitchFamily="66" charset="77"/>
            </a:rPr>
            <a:t> </a:t>
          </a:r>
          <a:endParaRPr lang="en-US" dirty="0">
            <a:latin typeface="Chalkboard" panose="03050602040202020205" pitchFamily="66" charset="77"/>
          </a:endParaRPr>
        </a:p>
      </dgm:t>
    </dgm:pt>
    <dgm:pt modelId="{75BB4D80-1DB6-4AF3-9EB5-D0406F07B74D}" type="parTrans" cxnId="{51389582-02A6-4FDE-A1A6-CCE3082AD79E}">
      <dgm:prSet/>
      <dgm:spPr/>
      <dgm:t>
        <a:bodyPr/>
        <a:lstStyle/>
        <a:p>
          <a:endParaRPr lang="en-US"/>
        </a:p>
      </dgm:t>
    </dgm:pt>
    <dgm:pt modelId="{ECC91CD7-6427-435B-AAD7-BA2C32D89B05}" type="sibTrans" cxnId="{51389582-02A6-4FDE-A1A6-CCE3082AD79E}">
      <dgm:prSet/>
      <dgm:spPr/>
      <dgm:t>
        <a:bodyPr/>
        <a:lstStyle/>
        <a:p>
          <a:endParaRPr lang="en-US"/>
        </a:p>
      </dgm:t>
    </dgm:pt>
    <dgm:pt modelId="{5334D7A3-16EA-461C-8993-EEEB598B4B1D}" type="pres">
      <dgm:prSet presAssocID="{28F6EA47-6E74-4F0F-AFC9-6549EF963EDF}" presName="root" presStyleCnt="0">
        <dgm:presLayoutVars>
          <dgm:dir/>
          <dgm:resizeHandles val="exact"/>
        </dgm:presLayoutVars>
      </dgm:prSet>
      <dgm:spPr/>
    </dgm:pt>
    <dgm:pt modelId="{A278C45D-9D1A-4C0E-9BBC-F0A81A788710}" type="pres">
      <dgm:prSet presAssocID="{F944E226-4D28-46DD-A916-36CFEDDC1172}" presName="compNode" presStyleCnt="0"/>
      <dgm:spPr/>
    </dgm:pt>
    <dgm:pt modelId="{5407E7AA-D2F1-4835-B166-F2D7412B8F5E}" type="pres">
      <dgm:prSet presAssocID="{F944E226-4D28-46DD-A916-36CFEDDC1172}" presName="bgRect" presStyleLbl="bgShp" presStyleIdx="0" presStyleCnt="2"/>
      <dgm:spPr/>
    </dgm:pt>
    <dgm:pt modelId="{F5EE71FE-36D0-4037-AF1E-E29048B5AABD}" type="pres">
      <dgm:prSet presAssocID="{F944E226-4D28-46DD-A916-36CFEDDC117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ncing"/>
        </a:ext>
      </dgm:extLst>
    </dgm:pt>
    <dgm:pt modelId="{BCDF9479-FE89-4D35-965C-2A4A69B18983}" type="pres">
      <dgm:prSet presAssocID="{F944E226-4D28-46DD-A916-36CFEDDC1172}" presName="spaceRect" presStyleCnt="0"/>
      <dgm:spPr/>
    </dgm:pt>
    <dgm:pt modelId="{0F67D7CF-E6BA-4734-BC60-18FAAF2AA19A}" type="pres">
      <dgm:prSet presAssocID="{F944E226-4D28-46DD-A916-36CFEDDC1172}" presName="parTx" presStyleLbl="revTx" presStyleIdx="0" presStyleCnt="2">
        <dgm:presLayoutVars>
          <dgm:chMax val="0"/>
          <dgm:chPref val="0"/>
        </dgm:presLayoutVars>
      </dgm:prSet>
      <dgm:spPr/>
    </dgm:pt>
    <dgm:pt modelId="{EDC730D7-FE1C-4326-8577-02B237C92396}" type="pres">
      <dgm:prSet presAssocID="{93718F14-794C-4AC0-AEF0-5B7E024AC5FA}" presName="sibTrans" presStyleCnt="0"/>
      <dgm:spPr/>
    </dgm:pt>
    <dgm:pt modelId="{AF67F813-A9A1-452D-A446-8419FBC17267}" type="pres">
      <dgm:prSet presAssocID="{88D93EBC-3DD6-428E-BC62-4FC82CC775C3}" presName="compNode" presStyleCnt="0"/>
      <dgm:spPr/>
    </dgm:pt>
    <dgm:pt modelId="{91822158-7C7A-4BAA-A390-3A37897CDD2A}" type="pres">
      <dgm:prSet presAssocID="{88D93EBC-3DD6-428E-BC62-4FC82CC775C3}" presName="bgRect" presStyleLbl="bgShp" presStyleIdx="1" presStyleCnt="2"/>
      <dgm:spPr/>
    </dgm:pt>
    <dgm:pt modelId="{DC90E4DF-1D46-452F-8666-CEC8D481D579}" type="pres">
      <dgm:prSet presAssocID="{88D93EBC-3DD6-428E-BC62-4FC82CC775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idge scene"/>
        </a:ext>
      </dgm:extLst>
    </dgm:pt>
    <dgm:pt modelId="{C7366958-03D4-480D-A2C7-DD0F10AB07CC}" type="pres">
      <dgm:prSet presAssocID="{88D93EBC-3DD6-428E-BC62-4FC82CC775C3}" presName="spaceRect" presStyleCnt="0"/>
      <dgm:spPr/>
    </dgm:pt>
    <dgm:pt modelId="{E7402AFC-7376-4F70-8AEC-10AF14C981CA}" type="pres">
      <dgm:prSet presAssocID="{88D93EBC-3DD6-428E-BC62-4FC82CC775C3}" presName="parTx" presStyleLbl="revTx" presStyleIdx="1" presStyleCnt="2">
        <dgm:presLayoutVars>
          <dgm:chMax val="0"/>
          <dgm:chPref val="0"/>
        </dgm:presLayoutVars>
      </dgm:prSet>
      <dgm:spPr/>
    </dgm:pt>
  </dgm:ptLst>
  <dgm:cxnLst>
    <dgm:cxn modelId="{65BB9C15-127B-E144-88D2-7DCC83971C63}" type="presOf" srcId="{28F6EA47-6E74-4F0F-AFC9-6549EF963EDF}" destId="{5334D7A3-16EA-461C-8993-EEEB598B4B1D}" srcOrd="0" destOrd="0" presId="urn:microsoft.com/office/officeart/2018/2/layout/IconVerticalSolidList"/>
    <dgm:cxn modelId="{F2D7396C-E3AA-4049-9DDA-7BABF059E001}" type="presOf" srcId="{F944E226-4D28-46DD-A916-36CFEDDC1172}" destId="{0F67D7CF-E6BA-4734-BC60-18FAAF2AA19A}" srcOrd="0" destOrd="0" presId="urn:microsoft.com/office/officeart/2018/2/layout/IconVerticalSolidList"/>
    <dgm:cxn modelId="{23A58574-8547-8144-B190-C17525C519B4}" type="presOf" srcId="{88D93EBC-3DD6-428E-BC62-4FC82CC775C3}" destId="{E7402AFC-7376-4F70-8AEC-10AF14C981CA}" srcOrd="0" destOrd="0" presId="urn:microsoft.com/office/officeart/2018/2/layout/IconVerticalSolidList"/>
    <dgm:cxn modelId="{51389582-02A6-4FDE-A1A6-CCE3082AD79E}" srcId="{28F6EA47-6E74-4F0F-AFC9-6549EF963EDF}" destId="{88D93EBC-3DD6-428E-BC62-4FC82CC775C3}" srcOrd="1" destOrd="0" parTransId="{75BB4D80-1DB6-4AF3-9EB5-D0406F07B74D}" sibTransId="{ECC91CD7-6427-435B-AAD7-BA2C32D89B05}"/>
    <dgm:cxn modelId="{270B419A-A981-43A4-B303-07D02D54916A}" srcId="{28F6EA47-6E74-4F0F-AFC9-6549EF963EDF}" destId="{F944E226-4D28-46DD-A916-36CFEDDC1172}" srcOrd="0" destOrd="0" parTransId="{C57CFC31-8E9D-4FFB-A2E6-9212EAA03914}" sibTransId="{93718F14-794C-4AC0-AEF0-5B7E024AC5FA}"/>
    <dgm:cxn modelId="{C1FFBB69-70AB-D643-BB70-D840162C20A8}" type="presParOf" srcId="{5334D7A3-16EA-461C-8993-EEEB598B4B1D}" destId="{A278C45D-9D1A-4C0E-9BBC-F0A81A788710}" srcOrd="0" destOrd="0" presId="urn:microsoft.com/office/officeart/2018/2/layout/IconVerticalSolidList"/>
    <dgm:cxn modelId="{12329F0D-BDA1-5043-A279-6D24ED54AB9C}" type="presParOf" srcId="{A278C45D-9D1A-4C0E-9BBC-F0A81A788710}" destId="{5407E7AA-D2F1-4835-B166-F2D7412B8F5E}" srcOrd="0" destOrd="0" presId="urn:microsoft.com/office/officeart/2018/2/layout/IconVerticalSolidList"/>
    <dgm:cxn modelId="{9F805298-33FB-FF48-A089-D419FAA93268}" type="presParOf" srcId="{A278C45D-9D1A-4C0E-9BBC-F0A81A788710}" destId="{F5EE71FE-36D0-4037-AF1E-E29048B5AABD}" srcOrd="1" destOrd="0" presId="urn:microsoft.com/office/officeart/2018/2/layout/IconVerticalSolidList"/>
    <dgm:cxn modelId="{29A24AEB-1569-DB48-A895-D49FAF2BC4F3}" type="presParOf" srcId="{A278C45D-9D1A-4C0E-9BBC-F0A81A788710}" destId="{BCDF9479-FE89-4D35-965C-2A4A69B18983}" srcOrd="2" destOrd="0" presId="urn:microsoft.com/office/officeart/2018/2/layout/IconVerticalSolidList"/>
    <dgm:cxn modelId="{FBA7AE16-A91F-BC49-ABFE-F7EE31E6CB61}" type="presParOf" srcId="{A278C45D-9D1A-4C0E-9BBC-F0A81A788710}" destId="{0F67D7CF-E6BA-4734-BC60-18FAAF2AA19A}" srcOrd="3" destOrd="0" presId="urn:microsoft.com/office/officeart/2018/2/layout/IconVerticalSolidList"/>
    <dgm:cxn modelId="{F1BE3091-92FA-5C4A-B4EC-A6FB03830251}" type="presParOf" srcId="{5334D7A3-16EA-461C-8993-EEEB598B4B1D}" destId="{EDC730D7-FE1C-4326-8577-02B237C92396}" srcOrd="1" destOrd="0" presId="urn:microsoft.com/office/officeart/2018/2/layout/IconVerticalSolidList"/>
    <dgm:cxn modelId="{43BBBBD1-7CA3-1842-9843-511432E11E57}" type="presParOf" srcId="{5334D7A3-16EA-461C-8993-EEEB598B4B1D}" destId="{AF67F813-A9A1-452D-A446-8419FBC17267}" srcOrd="2" destOrd="0" presId="urn:microsoft.com/office/officeart/2018/2/layout/IconVerticalSolidList"/>
    <dgm:cxn modelId="{3B87C8C2-B147-384A-818F-CBC42246A688}" type="presParOf" srcId="{AF67F813-A9A1-452D-A446-8419FBC17267}" destId="{91822158-7C7A-4BAA-A390-3A37897CDD2A}" srcOrd="0" destOrd="0" presId="urn:microsoft.com/office/officeart/2018/2/layout/IconVerticalSolidList"/>
    <dgm:cxn modelId="{E041EA63-98CD-3340-B7A8-E6D74D457DAC}" type="presParOf" srcId="{AF67F813-A9A1-452D-A446-8419FBC17267}" destId="{DC90E4DF-1D46-452F-8666-CEC8D481D579}" srcOrd="1" destOrd="0" presId="urn:microsoft.com/office/officeart/2018/2/layout/IconVerticalSolidList"/>
    <dgm:cxn modelId="{25F876B8-4A55-B34C-A537-E37345597045}" type="presParOf" srcId="{AF67F813-A9A1-452D-A446-8419FBC17267}" destId="{C7366958-03D4-480D-A2C7-DD0F10AB07CC}" srcOrd="2" destOrd="0" presId="urn:microsoft.com/office/officeart/2018/2/layout/IconVerticalSolidList"/>
    <dgm:cxn modelId="{09819009-5EC1-2D4A-A58E-15750FC950CF}" type="presParOf" srcId="{AF67F813-A9A1-452D-A446-8419FBC17267}" destId="{E7402AFC-7376-4F70-8AEC-10AF14C981C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40102-8C58-4A28-B6F2-5D0432B29FBF}">
      <dsp:nvSpPr>
        <dsp:cNvPr id="0" name=""/>
        <dsp:cNvSpPr/>
      </dsp:nvSpPr>
      <dsp:spPr>
        <a:xfrm>
          <a:off x="0" y="321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07350" y="157445"/>
          <a:ext cx="377000" cy="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791701" y="321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Distribution</a:t>
          </a:r>
        </a:p>
      </dsp:txBody>
      <dsp:txXfrm>
        <a:off x="791701" y="3218"/>
        <a:ext cx="4243462" cy="685455"/>
      </dsp:txXfrm>
    </dsp:sp>
    <dsp:sp modelId="{BF5EB49F-1335-479B-AFB5-5B81B249B8DA}">
      <dsp:nvSpPr>
        <dsp:cNvPr id="0" name=""/>
        <dsp:cNvSpPr/>
      </dsp:nvSpPr>
      <dsp:spPr>
        <a:xfrm>
          <a:off x="0" y="86003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FBDCA-7F9A-46F2-BDDC-5209C0334223}">
      <dsp:nvSpPr>
        <dsp:cNvPr id="0" name=""/>
        <dsp:cNvSpPr/>
      </dsp:nvSpPr>
      <dsp:spPr>
        <a:xfrm>
          <a:off x="207350" y="1014265"/>
          <a:ext cx="377000" cy="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08E8EC-9AD0-4686-8A45-85FC495A5C87}">
      <dsp:nvSpPr>
        <dsp:cNvPr id="0" name=""/>
        <dsp:cNvSpPr/>
      </dsp:nvSpPr>
      <dsp:spPr>
        <a:xfrm>
          <a:off x="791701" y="86003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Integration Styles</a:t>
          </a:r>
        </a:p>
      </dsp:txBody>
      <dsp:txXfrm>
        <a:off x="791701" y="860038"/>
        <a:ext cx="4243462" cy="685455"/>
      </dsp:txXfrm>
    </dsp:sp>
    <dsp:sp modelId="{7B25A68D-AC7C-4806-AAA9-AF0A0CC35526}">
      <dsp:nvSpPr>
        <dsp:cNvPr id="0" name=""/>
        <dsp:cNvSpPr/>
      </dsp:nvSpPr>
      <dsp:spPr>
        <a:xfrm>
          <a:off x="0" y="171685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07350" y="1871085"/>
          <a:ext cx="377000" cy="377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791701" y="171685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Messaging Patterns</a:t>
          </a:r>
        </a:p>
      </dsp:txBody>
      <dsp:txXfrm>
        <a:off x="791701" y="1716858"/>
        <a:ext cx="4243462" cy="685455"/>
      </dsp:txXfrm>
    </dsp:sp>
    <dsp:sp modelId="{808BA6E0-F064-4C92-83FB-BF7FEECD838B}">
      <dsp:nvSpPr>
        <dsp:cNvPr id="0" name=""/>
        <dsp:cNvSpPr/>
      </dsp:nvSpPr>
      <dsp:spPr>
        <a:xfrm>
          <a:off x="0" y="257367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07350" y="2727905"/>
          <a:ext cx="377000" cy="377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791701" y="257367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Queues and Streams</a:t>
          </a:r>
        </a:p>
      </dsp:txBody>
      <dsp:txXfrm>
        <a:off x="791701" y="2573677"/>
        <a:ext cx="4243462" cy="685455"/>
      </dsp:txXfrm>
    </dsp:sp>
    <dsp:sp modelId="{4DB5E4E4-F5EC-4949-920B-E2702414E15E}">
      <dsp:nvSpPr>
        <dsp:cNvPr id="0" name=""/>
        <dsp:cNvSpPr/>
      </dsp:nvSpPr>
      <dsp:spPr>
        <a:xfrm>
          <a:off x="0" y="343049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07350" y="3584725"/>
          <a:ext cx="377000" cy="377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791701" y="343049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Managing Asynchronous Architectures</a:t>
          </a:r>
        </a:p>
      </dsp:txBody>
      <dsp:txXfrm>
        <a:off x="791701" y="3430497"/>
        <a:ext cx="4243462" cy="685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BA6E0-F064-4C92-83FB-BF7FEECD838B}">
      <dsp:nvSpPr>
        <dsp:cNvPr id="0" name=""/>
        <dsp:cNvSpPr/>
      </dsp:nvSpPr>
      <dsp:spPr>
        <a:xfrm>
          <a:off x="0" y="502"/>
          <a:ext cx="5035164" cy="1176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355927" y="265242"/>
          <a:ext cx="647140" cy="6471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1358994" y="502"/>
          <a:ext cx="3676169" cy="117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26" tIns="124526" rIns="124526" bIns="124526" numCol="1" spcCol="1270" anchor="ctr" anchorCtr="0">
          <a:noAutofit/>
        </a:bodyPr>
        <a:lstStyle/>
        <a:p>
          <a:pPr marL="0" lvl="0" indent="0" algn="l" defTabSz="1111250">
            <a:lnSpc>
              <a:spcPct val="100000"/>
            </a:lnSpc>
            <a:spcBef>
              <a:spcPct val="0"/>
            </a:spcBef>
            <a:spcAft>
              <a:spcPct val="35000"/>
            </a:spcAft>
            <a:buNone/>
          </a:pPr>
          <a:r>
            <a:rPr lang="en-US" sz="2500" kern="1200"/>
            <a:t>Conversations</a:t>
          </a:r>
          <a:endParaRPr lang="en-US" sz="2500" kern="1200" dirty="0"/>
        </a:p>
      </dsp:txBody>
      <dsp:txXfrm>
        <a:off x="1358994" y="502"/>
        <a:ext cx="3676169" cy="1176618"/>
      </dsp:txXfrm>
    </dsp:sp>
    <dsp:sp modelId="{87640102-8C58-4A28-B6F2-5D0432B29FBF}">
      <dsp:nvSpPr>
        <dsp:cNvPr id="0" name=""/>
        <dsp:cNvSpPr/>
      </dsp:nvSpPr>
      <dsp:spPr>
        <a:xfrm>
          <a:off x="0" y="1471276"/>
          <a:ext cx="5035164" cy="1176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355927" y="1736015"/>
          <a:ext cx="647140" cy="6471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1358994" y="1471276"/>
          <a:ext cx="3676169" cy="117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26" tIns="124526" rIns="124526" bIns="124526" numCol="1" spcCol="1270" anchor="ctr" anchorCtr="0">
          <a:noAutofit/>
        </a:bodyPr>
        <a:lstStyle/>
        <a:p>
          <a:pPr marL="0" lvl="0" indent="0" algn="l" defTabSz="1111250">
            <a:lnSpc>
              <a:spcPct val="100000"/>
            </a:lnSpc>
            <a:spcBef>
              <a:spcPct val="0"/>
            </a:spcBef>
            <a:spcAft>
              <a:spcPct val="35000"/>
            </a:spcAft>
            <a:buNone/>
          </a:pPr>
          <a:r>
            <a:rPr lang="en-US" sz="2500" kern="1200" dirty="0"/>
            <a:t>Flow</a:t>
          </a:r>
        </a:p>
      </dsp:txBody>
      <dsp:txXfrm>
        <a:off x="1358994" y="1471276"/>
        <a:ext cx="3676169" cy="1176618"/>
      </dsp:txXfrm>
    </dsp:sp>
    <dsp:sp modelId="{7B25A68D-AC7C-4806-AAA9-AF0A0CC35526}">
      <dsp:nvSpPr>
        <dsp:cNvPr id="0" name=""/>
        <dsp:cNvSpPr/>
      </dsp:nvSpPr>
      <dsp:spPr>
        <a:xfrm>
          <a:off x="0" y="2942050"/>
          <a:ext cx="5035164" cy="1176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355927" y="3206789"/>
          <a:ext cx="647140" cy="6471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1358994" y="2942050"/>
          <a:ext cx="3676169" cy="117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26" tIns="124526" rIns="124526" bIns="124526" numCol="1" spcCol="1270" anchor="ctr" anchorCtr="0">
          <a:noAutofit/>
        </a:bodyPr>
        <a:lstStyle/>
        <a:p>
          <a:pPr marL="0" lvl="0" indent="0" algn="l" defTabSz="1111250">
            <a:lnSpc>
              <a:spcPct val="100000"/>
            </a:lnSpc>
            <a:spcBef>
              <a:spcPct val="0"/>
            </a:spcBef>
            <a:spcAft>
              <a:spcPct val="35000"/>
            </a:spcAft>
            <a:buNone/>
          </a:pPr>
          <a:r>
            <a:rPr lang="en-US" sz="2500" kern="1200" dirty="0"/>
            <a:t>Process Automation</a:t>
          </a:r>
        </a:p>
      </dsp:txBody>
      <dsp:txXfrm>
        <a:off x="1358994" y="2942050"/>
        <a:ext cx="3676169" cy="11766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A6D4F-0769-4509-A086-F8F8F18EE274}">
      <dsp:nvSpPr>
        <dsp:cNvPr id="0" name=""/>
        <dsp:cNvSpPr/>
      </dsp:nvSpPr>
      <dsp:spPr>
        <a:xfrm>
          <a:off x="0" y="908268"/>
          <a:ext cx="4683949" cy="16768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F616E5-171C-45B0-AB78-55DF0930FCD4}">
      <dsp:nvSpPr>
        <dsp:cNvPr id="0" name=""/>
        <dsp:cNvSpPr/>
      </dsp:nvSpPr>
      <dsp:spPr>
        <a:xfrm>
          <a:off x="507233" y="1285549"/>
          <a:ext cx="922242" cy="922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0B06F4-0B66-4261-8245-41A2BEE4E398}">
      <dsp:nvSpPr>
        <dsp:cNvPr id="0" name=""/>
        <dsp:cNvSpPr/>
      </dsp:nvSpPr>
      <dsp:spPr>
        <a:xfrm>
          <a:off x="1936708" y="908268"/>
          <a:ext cx="2747240" cy="1676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62" tIns="177462" rIns="177462" bIns="177462" numCol="1" spcCol="1270" anchor="ctr" anchorCtr="0">
          <a:noAutofit/>
        </a:bodyPr>
        <a:lstStyle/>
        <a:p>
          <a:pPr marL="0" lvl="0" indent="0" algn="l" defTabSz="666750">
            <a:lnSpc>
              <a:spcPct val="100000"/>
            </a:lnSpc>
            <a:spcBef>
              <a:spcPct val="0"/>
            </a:spcBef>
            <a:spcAft>
              <a:spcPct val="35000"/>
            </a:spcAft>
            <a:buNone/>
          </a:pPr>
          <a:r>
            <a:rPr lang="en-GB" sz="1500" kern="1200" dirty="0">
              <a:latin typeface="Chalkboard" panose="03050602040202020205" pitchFamily="66" charset="77"/>
            </a:rPr>
            <a:t>Embedded: The workflow runs in process and calls your code directly.</a:t>
          </a:r>
          <a:endParaRPr lang="en-US" sz="1500" kern="1200" dirty="0">
            <a:latin typeface="Chalkboard" panose="03050602040202020205" pitchFamily="66" charset="77"/>
          </a:endParaRPr>
        </a:p>
      </dsp:txBody>
      <dsp:txXfrm>
        <a:off x="1936708" y="908268"/>
        <a:ext cx="2747240" cy="1676804"/>
      </dsp:txXfrm>
    </dsp:sp>
    <dsp:sp modelId="{FD570810-D201-4107-A0B0-E8F8B6D796BF}">
      <dsp:nvSpPr>
        <dsp:cNvPr id="0" name=""/>
        <dsp:cNvSpPr/>
      </dsp:nvSpPr>
      <dsp:spPr>
        <a:xfrm>
          <a:off x="0" y="3004274"/>
          <a:ext cx="4683949" cy="16768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3605DC-BEB8-4C41-AA45-5ECA199A649E}">
      <dsp:nvSpPr>
        <dsp:cNvPr id="0" name=""/>
        <dsp:cNvSpPr/>
      </dsp:nvSpPr>
      <dsp:spPr>
        <a:xfrm>
          <a:off x="507233" y="3381554"/>
          <a:ext cx="922242" cy="922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2F0395-31BE-49A1-8102-9205A84606EE}">
      <dsp:nvSpPr>
        <dsp:cNvPr id="0" name=""/>
        <dsp:cNvSpPr/>
      </dsp:nvSpPr>
      <dsp:spPr>
        <a:xfrm>
          <a:off x="1936708" y="3004274"/>
          <a:ext cx="2747240" cy="1676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62" tIns="177462" rIns="177462" bIns="177462" numCol="1" spcCol="1270" anchor="ctr" anchorCtr="0">
          <a:noAutofit/>
        </a:bodyPr>
        <a:lstStyle/>
        <a:p>
          <a:pPr marL="0" lvl="0" indent="0" algn="l" defTabSz="666750">
            <a:lnSpc>
              <a:spcPct val="100000"/>
            </a:lnSpc>
            <a:spcBef>
              <a:spcPct val="0"/>
            </a:spcBef>
            <a:spcAft>
              <a:spcPct val="35000"/>
            </a:spcAft>
            <a:buNone/>
          </a:pPr>
          <a:r>
            <a:rPr lang="en-GB" sz="1500" kern="1200" dirty="0">
              <a:latin typeface="Chalkboard" panose="03050602040202020205" pitchFamily="66" charset="77"/>
            </a:rPr>
            <a:t>External: The workflow runs in its own process; it can execute code directly, but should favour calling services to get work done. </a:t>
          </a:r>
          <a:endParaRPr lang="en-US" sz="1500" kern="1200" dirty="0">
            <a:latin typeface="Chalkboard" panose="03050602040202020205" pitchFamily="66" charset="77"/>
          </a:endParaRPr>
        </a:p>
      </dsp:txBody>
      <dsp:txXfrm>
        <a:off x="1936708" y="3004274"/>
        <a:ext cx="2747240" cy="16768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DE1272-8760-4557-815E-FE96FBB0A841}">
      <dsp:nvSpPr>
        <dsp:cNvPr id="0" name=""/>
        <dsp:cNvSpPr/>
      </dsp:nvSpPr>
      <dsp:spPr>
        <a:xfrm>
          <a:off x="0" y="529"/>
          <a:ext cx="5212080" cy="12396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36D086-83CA-46E3-B6C0-48993F2F8DDE}">
      <dsp:nvSpPr>
        <dsp:cNvPr id="0" name=""/>
        <dsp:cNvSpPr/>
      </dsp:nvSpPr>
      <dsp:spPr>
        <a:xfrm>
          <a:off x="375006" y="279460"/>
          <a:ext cx="681830" cy="681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42A15B-2815-4CFA-B003-7C5773779E0D}">
      <dsp:nvSpPr>
        <dsp:cNvPr id="0" name=""/>
        <dsp:cNvSpPr/>
      </dsp:nvSpPr>
      <dsp:spPr>
        <a:xfrm>
          <a:off x="1431843" y="529"/>
          <a:ext cx="3780236" cy="1239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01" tIns="131201" rIns="131201" bIns="131201" numCol="1" spcCol="1270" anchor="ctr" anchorCtr="0">
          <a:noAutofit/>
        </a:bodyPr>
        <a:lstStyle/>
        <a:p>
          <a:pPr marL="0" lvl="0" indent="0" algn="l" defTabSz="889000">
            <a:lnSpc>
              <a:spcPct val="90000"/>
            </a:lnSpc>
            <a:spcBef>
              <a:spcPct val="0"/>
            </a:spcBef>
            <a:spcAft>
              <a:spcPct val="35000"/>
            </a:spcAft>
            <a:buNone/>
          </a:pPr>
          <a:r>
            <a:rPr lang="en-GB" sz="2000" kern="1200" dirty="0">
              <a:latin typeface="Chalkboard" panose="03050602040202020205" pitchFamily="66" charset="77"/>
            </a:rPr>
            <a:t>SOA era favoured external workflow engines, Enterprise Service Buses (ESBs)</a:t>
          </a:r>
          <a:endParaRPr lang="en-US" sz="2000" kern="1200" dirty="0">
            <a:latin typeface="Chalkboard" panose="03050602040202020205" pitchFamily="66" charset="77"/>
          </a:endParaRPr>
        </a:p>
      </dsp:txBody>
      <dsp:txXfrm>
        <a:off x="1431843" y="529"/>
        <a:ext cx="3780236" cy="1239691"/>
      </dsp:txXfrm>
    </dsp:sp>
    <dsp:sp modelId="{7B00D137-A7E1-4A70-8793-EE34E1035E9D}">
      <dsp:nvSpPr>
        <dsp:cNvPr id="0" name=""/>
        <dsp:cNvSpPr/>
      </dsp:nvSpPr>
      <dsp:spPr>
        <a:xfrm>
          <a:off x="0" y="1550143"/>
          <a:ext cx="5212080" cy="12396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65E1D1-9AEC-447A-A4A5-E0C5739F52FD}">
      <dsp:nvSpPr>
        <dsp:cNvPr id="0" name=""/>
        <dsp:cNvSpPr/>
      </dsp:nvSpPr>
      <dsp:spPr>
        <a:xfrm>
          <a:off x="375006" y="1829074"/>
          <a:ext cx="681830" cy="681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3057E4-A78C-4530-AFD4-CCA9D364B061}">
      <dsp:nvSpPr>
        <dsp:cNvPr id="0" name=""/>
        <dsp:cNvSpPr/>
      </dsp:nvSpPr>
      <dsp:spPr>
        <a:xfrm>
          <a:off x="1431843" y="1550143"/>
          <a:ext cx="3780236" cy="1239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01" tIns="131201" rIns="131201" bIns="131201" numCol="1" spcCol="1270" anchor="ctr" anchorCtr="0">
          <a:noAutofit/>
        </a:bodyPr>
        <a:lstStyle/>
        <a:p>
          <a:pPr marL="0" lvl="0" indent="0" algn="l" defTabSz="889000">
            <a:lnSpc>
              <a:spcPct val="90000"/>
            </a:lnSpc>
            <a:spcBef>
              <a:spcPct val="0"/>
            </a:spcBef>
            <a:spcAft>
              <a:spcPct val="35000"/>
            </a:spcAft>
            <a:buNone/>
          </a:pPr>
          <a:r>
            <a:rPr lang="en-GB" sz="2000" kern="1200" dirty="0">
              <a:latin typeface="Chalkboard" panose="03050602040202020205" pitchFamily="66" charset="77"/>
            </a:rPr>
            <a:t>Business logic moved into the bus — tightly coupled, hard to test</a:t>
          </a:r>
          <a:endParaRPr lang="en-US" sz="2000" kern="1200" dirty="0">
            <a:latin typeface="Chalkboard" panose="03050602040202020205" pitchFamily="66" charset="77"/>
          </a:endParaRPr>
        </a:p>
      </dsp:txBody>
      <dsp:txXfrm>
        <a:off x="1431843" y="1550143"/>
        <a:ext cx="3780236" cy="1239691"/>
      </dsp:txXfrm>
    </dsp:sp>
    <dsp:sp modelId="{AEB67CE6-7F6A-464A-8054-C6DFA8DECFAD}">
      <dsp:nvSpPr>
        <dsp:cNvPr id="0" name=""/>
        <dsp:cNvSpPr/>
      </dsp:nvSpPr>
      <dsp:spPr>
        <a:xfrm>
          <a:off x="0" y="3099757"/>
          <a:ext cx="5212080" cy="12396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0A13CA-1A21-4A73-8DA2-3B4D7A089EFB}">
      <dsp:nvSpPr>
        <dsp:cNvPr id="0" name=""/>
        <dsp:cNvSpPr/>
      </dsp:nvSpPr>
      <dsp:spPr>
        <a:xfrm>
          <a:off x="375006" y="3378688"/>
          <a:ext cx="681830" cy="681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D744B7-9BA7-4BD2-A281-B999087E4F41}">
      <dsp:nvSpPr>
        <dsp:cNvPr id="0" name=""/>
        <dsp:cNvSpPr/>
      </dsp:nvSpPr>
      <dsp:spPr>
        <a:xfrm>
          <a:off x="1431843" y="3099757"/>
          <a:ext cx="3780236" cy="1239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01" tIns="131201" rIns="131201" bIns="131201" numCol="1" spcCol="1270" anchor="ctr" anchorCtr="0">
          <a:noAutofit/>
        </a:bodyPr>
        <a:lstStyle/>
        <a:p>
          <a:pPr marL="0" lvl="0" indent="0" algn="l" defTabSz="889000">
            <a:lnSpc>
              <a:spcPct val="90000"/>
            </a:lnSpc>
            <a:spcBef>
              <a:spcPct val="0"/>
            </a:spcBef>
            <a:spcAft>
              <a:spcPct val="35000"/>
            </a:spcAft>
            <a:buNone/>
          </a:pPr>
          <a:r>
            <a:rPr lang="en-GB" sz="2000" kern="1200" dirty="0">
              <a:latin typeface="Chalkboard" panose="03050602040202020205" pitchFamily="66" charset="77"/>
            </a:rPr>
            <a:t>Led to </a:t>
          </a:r>
          <a:r>
            <a:rPr lang="en-GB" sz="2000" b="1" kern="1200" dirty="0">
              <a:latin typeface="Chalkboard" panose="03050602040202020205" pitchFamily="66" charset="77"/>
            </a:rPr>
            <a:t>Guerilla SOA</a:t>
          </a:r>
          <a:r>
            <a:rPr lang="en-GB" sz="2000" kern="1200" dirty="0">
              <a:latin typeface="Chalkboard" panose="03050602040202020205" pitchFamily="66" charset="77"/>
            </a:rPr>
            <a:t>: reclaim domain logic into services, embrace simplicity</a:t>
          </a:r>
          <a:endParaRPr lang="en-US" sz="2000" kern="1200" dirty="0">
            <a:latin typeface="Chalkboard" panose="03050602040202020205" pitchFamily="66" charset="77"/>
          </a:endParaRPr>
        </a:p>
      </dsp:txBody>
      <dsp:txXfrm>
        <a:off x="1431843" y="3099757"/>
        <a:ext cx="3780236" cy="12396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7E7AA-D2F1-4835-B166-F2D7412B8F5E}">
      <dsp:nvSpPr>
        <dsp:cNvPr id="0" name=""/>
        <dsp:cNvSpPr/>
      </dsp:nvSpPr>
      <dsp:spPr>
        <a:xfrm>
          <a:off x="0" y="705246"/>
          <a:ext cx="5212080" cy="13019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EE71FE-36D0-4037-AF1E-E29048B5AABD}">
      <dsp:nvSpPr>
        <dsp:cNvPr id="0" name=""/>
        <dsp:cNvSpPr/>
      </dsp:nvSpPr>
      <dsp:spPr>
        <a:xfrm>
          <a:off x="393853" y="998195"/>
          <a:ext cx="716096" cy="7160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67D7CF-E6BA-4734-BC60-18FAAF2AA19A}">
      <dsp:nvSpPr>
        <dsp:cNvPr id="0" name=""/>
        <dsp:cNvSpPr/>
      </dsp:nvSpPr>
      <dsp:spPr>
        <a:xfrm>
          <a:off x="1503802" y="705246"/>
          <a:ext cx="3708277" cy="130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794" tIns="137794" rIns="137794" bIns="137794"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Chalkboard" panose="03050602040202020205" pitchFamily="66" charset="77"/>
            </a:rPr>
            <a:t>Favor embedded Workflow engines when the workflow is within a bounded context; everything between bounded contexts is choreography</a:t>
          </a:r>
        </a:p>
      </dsp:txBody>
      <dsp:txXfrm>
        <a:off x="1503802" y="705246"/>
        <a:ext cx="3708277" cy="1301993"/>
      </dsp:txXfrm>
    </dsp:sp>
    <dsp:sp modelId="{91822158-7C7A-4BAA-A390-3A37897CDD2A}">
      <dsp:nvSpPr>
        <dsp:cNvPr id="0" name=""/>
        <dsp:cNvSpPr/>
      </dsp:nvSpPr>
      <dsp:spPr>
        <a:xfrm>
          <a:off x="0" y="2332738"/>
          <a:ext cx="5212080" cy="13019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90E4DF-1D46-452F-8666-CEC8D481D579}">
      <dsp:nvSpPr>
        <dsp:cNvPr id="0" name=""/>
        <dsp:cNvSpPr/>
      </dsp:nvSpPr>
      <dsp:spPr>
        <a:xfrm>
          <a:off x="393853" y="2625687"/>
          <a:ext cx="716096" cy="7160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402AFC-7376-4F70-8AEC-10AF14C981CA}">
      <dsp:nvSpPr>
        <dsp:cNvPr id="0" name=""/>
        <dsp:cNvSpPr/>
      </dsp:nvSpPr>
      <dsp:spPr>
        <a:xfrm>
          <a:off x="1503802" y="2332738"/>
          <a:ext cx="3708277" cy="130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794" tIns="137794" rIns="137794" bIns="137794"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Chalkboard" panose="03050602040202020205" pitchFamily="66" charset="77"/>
            </a:rPr>
            <a:t>Reserve external Workflow engines for orchestrating the flow between bounded contexts, when relying on choreography is too complex.</a:t>
          </a:r>
          <a:r>
            <a:rPr lang="en-GB" sz="1500" kern="1200" dirty="0">
              <a:latin typeface="Chalkboard" panose="03050602040202020205" pitchFamily="66" charset="77"/>
            </a:rPr>
            <a:t> </a:t>
          </a:r>
          <a:endParaRPr lang="en-US" sz="1500" kern="1200" dirty="0">
            <a:latin typeface="Chalkboard" panose="03050602040202020205" pitchFamily="66" charset="77"/>
          </a:endParaRPr>
        </a:p>
      </dsp:txBody>
      <dsp:txXfrm>
        <a:off x="1503802" y="2332738"/>
        <a:ext cx="3708277" cy="130199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10/4/25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106.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26</a:t>
            </a:fld>
            <a:endParaRPr lang="en-US"/>
          </a:p>
        </p:txBody>
      </p:sp>
    </p:spTree>
    <p:extLst>
      <p:ext uri="{BB962C8B-B14F-4D97-AF65-F5344CB8AC3E}">
        <p14:creationId xmlns:p14="http://schemas.microsoft.com/office/powerpoint/2010/main" val="3160968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27</a:t>
            </a:fld>
            <a:endParaRPr lang="en-US"/>
          </a:p>
        </p:txBody>
      </p:sp>
    </p:spTree>
    <p:extLst>
      <p:ext uri="{BB962C8B-B14F-4D97-AF65-F5344CB8AC3E}">
        <p14:creationId xmlns:p14="http://schemas.microsoft.com/office/powerpoint/2010/main" val="1175518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29</a:t>
            </a:fld>
            <a:endParaRPr lang="en-US"/>
          </a:p>
        </p:txBody>
      </p:sp>
    </p:spTree>
    <p:extLst>
      <p:ext uri="{BB962C8B-B14F-4D97-AF65-F5344CB8AC3E}">
        <p14:creationId xmlns:p14="http://schemas.microsoft.com/office/powerpoint/2010/main" val="935618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35</a:t>
            </a:fld>
            <a:endParaRPr lang="en-US"/>
          </a:p>
        </p:txBody>
      </p:sp>
    </p:spTree>
    <p:extLst>
      <p:ext uri="{BB962C8B-B14F-4D97-AF65-F5344CB8AC3E}">
        <p14:creationId xmlns:p14="http://schemas.microsoft.com/office/powerpoint/2010/main" val="2962659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36</a:t>
            </a:fld>
            <a:endParaRPr lang="en-US"/>
          </a:p>
        </p:txBody>
      </p:sp>
    </p:spTree>
    <p:extLst>
      <p:ext uri="{BB962C8B-B14F-4D97-AF65-F5344CB8AC3E}">
        <p14:creationId xmlns:p14="http://schemas.microsoft.com/office/powerpoint/2010/main" val="49006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38</a:t>
            </a:fld>
            <a:endParaRPr lang="en-US"/>
          </a:p>
        </p:txBody>
      </p:sp>
    </p:spTree>
    <p:extLst>
      <p:ext uri="{BB962C8B-B14F-4D97-AF65-F5344CB8AC3E}">
        <p14:creationId xmlns:p14="http://schemas.microsoft.com/office/powerpoint/2010/main" val="3846332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39</a:t>
            </a:fld>
            <a:endParaRPr lang="en-US"/>
          </a:p>
        </p:txBody>
      </p:sp>
    </p:spTree>
    <p:extLst>
      <p:ext uri="{BB962C8B-B14F-4D97-AF65-F5344CB8AC3E}">
        <p14:creationId xmlns:p14="http://schemas.microsoft.com/office/powerpoint/2010/main" val="2328264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40</a:t>
            </a:fld>
            <a:endParaRPr lang="en-US"/>
          </a:p>
        </p:txBody>
      </p:sp>
    </p:spTree>
    <p:extLst>
      <p:ext uri="{BB962C8B-B14F-4D97-AF65-F5344CB8AC3E}">
        <p14:creationId xmlns:p14="http://schemas.microsoft.com/office/powerpoint/2010/main" val="4263267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41</a:t>
            </a:fld>
            <a:endParaRPr lang="en-US"/>
          </a:p>
        </p:txBody>
      </p:sp>
    </p:spTree>
    <p:extLst>
      <p:ext uri="{BB962C8B-B14F-4D97-AF65-F5344CB8AC3E}">
        <p14:creationId xmlns:p14="http://schemas.microsoft.com/office/powerpoint/2010/main" val="765556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42</a:t>
            </a:fld>
            <a:endParaRPr lang="en-US"/>
          </a:p>
        </p:txBody>
      </p:sp>
    </p:spTree>
    <p:extLst>
      <p:ext uri="{BB962C8B-B14F-4D97-AF65-F5344CB8AC3E}">
        <p14:creationId xmlns:p14="http://schemas.microsoft.com/office/powerpoint/2010/main" val="1485412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43</a:t>
            </a:fld>
            <a:endParaRPr lang="en-US"/>
          </a:p>
        </p:txBody>
      </p:sp>
    </p:spTree>
    <p:extLst>
      <p:ext uri="{BB962C8B-B14F-4D97-AF65-F5344CB8AC3E}">
        <p14:creationId xmlns:p14="http://schemas.microsoft.com/office/powerpoint/2010/main" val="1284925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44</a:t>
            </a:fld>
            <a:endParaRPr lang="en-US"/>
          </a:p>
        </p:txBody>
      </p:sp>
    </p:spTree>
    <p:extLst>
      <p:ext uri="{BB962C8B-B14F-4D97-AF65-F5344CB8AC3E}">
        <p14:creationId xmlns:p14="http://schemas.microsoft.com/office/powerpoint/2010/main" val="918347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46</a:t>
            </a:fld>
            <a:endParaRPr lang="en-US"/>
          </a:p>
        </p:txBody>
      </p:sp>
    </p:spTree>
    <p:extLst>
      <p:ext uri="{BB962C8B-B14F-4D97-AF65-F5344CB8AC3E}">
        <p14:creationId xmlns:p14="http://schemas.microsoft.com/office/powerpoint/2010/main" val="1830111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47</a:t>
            </a:fld>
            <a:endParaRPr lang="en-US"/>
          </a:p>
        </p:txBody>
      </p:sp>
    </p:spTree>
    <p:extLst>
      <p:ext uri="{BB962C8B-B14F-4D97-AF65-F5344CB8AC3E}">
        <p14:creationId xmlns:p14="http://schemas.microsoft.com/office/powerpoint/2010/main" val="3229861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48</a:t>
            </a:fld>
            <a:endParaRPr lang="en-US"/>
          </a:p>
        </p:txBody>
      </p:sp>
    </p:spTree>
    <p:extLst>
      <p:ext uri="{BB962C8B-B14F-4D97-AF65-F5344CB8AC3E}">
        <p14:creationId xmlns:p14="http://schemas.microsoft.com/office/powerpoint/2010/main" val="2164698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49</a:t>
            </a:fld>
            <a:endParaRPr lang="en-US"/>
          </a:p>
        </p:txBody>
      </p:sp>
    </p:spTree>
    <p:extLst>
      <p:ext uri="{BB962C8B-B14F-4D97-AF65-F5344CB8AC3E}">
        <p14:creationId xmlns:p14="http://schemas.microsoft.com/office/powerpoint/2010/main" val="403850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50</a:t>
            </a:fld>
            <a:endParaRPr lang="en-US"/>
          </a:p>
        </p:txBody>
      </p:sp>
    </p:spTree>
    <p:extLst>
      <p:ext uri="{BB962C8B-B14F-4D97-AF65-F5344CB8AC3E}">
        <p14:creationId xmlns:p14="http://schemas.microsoft.com/office/powerpoint/2010/main" val="4112243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2074077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111306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381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a:t>
            </a:fld>
            <a:endParaRPr lang="en-US"/>
          </a:p>
        </p:txBody>
      </p:sp>
    </p:spTree>
    <p:extLst>
      <p:ext uri="{BB962C8B-B14F-4D97-AF65-F5344CB8AC3E}">
        <p14:creationId xmlns:p14="http://schemas.microsoft.com/office/powerpoint/2010/main" val="42664041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4151053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3424142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938748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675634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74</a:t>
            </a:fld>
            <a:endParaRPr lang="en-US"/>
          </a:p>
        </p:txBody>
      </p:sp>
    </p:spTree>
    <p:extLst>
      <p:ext uri="{BB962C8B-B14F-4D97-AF65-F5344CB8AC3E}">
        <p14:creationId xmlns:p14="http://schemas.microsoft.com/office/powerpoint/2010/main" val="4174406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 passes control to meet a use case between different classes with roles in the system, via message passing</a:t>
            </a:r>
          </a:p>
          <a:p>
            <a:r>
              <a:rPr lang="en-GB" dirty="0"/>
              <a:t>This is a “call and return” approach i.e. main on down</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75</a:t>
            </a:fld>
            <a:endParaRPr lang="en-US"/>
          </a:p>
        </p:txBody>
      </p:sp>
    </p:spTree>
    <p:extLst>
      <p:ext uri="{BB962C8B-B14F-4D97-AF65-F5344CB8AC3E}">
        <p14:creationId xmlns:p14="http://schemas.microsoft.com/office/powerpoint/2010/main" val="2391086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77</a:t>
            </a:fld>
            <a:endParaRPr lang="en-US"/>
          </a:p>
        </p:txBody>
      </p:sp>
    </p:spTree>
    <p:extLst>
      <p:ext uri="{BB962C8B-B14F-4D97-AF65-F5344CB8AC3E}">
        <p14:creationId xmlns:p14="http://schemas.microsoft.com/office/powerpoint/2010/main" val="2589523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some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78</a:t>
            </a:fld>
            <a:endParaRPr lang="en-US"/>
          </a:p>
        </p:txBody>
      </p:sp>
    </p:spTree>
    <p:extLst>
      <p:ext uri="{BB962C8B-B14F-4D97-AF65-F5344CB8AC3E}">
        <p14:creationId xmlns:p14="http://schemas.microsoft.com/office/powerpoint/2010/main" val="2210000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special requirements about packets, they are just data</a:t>
            </a:r>
          </a:p>
        </p:txBody>
      </p:sp>
      <p:sp>
        <p:nvSpPr>
          <p:cNvPr id="4" name="Slide Number Placeholder 3"/>
          <p:cNvSpPr>
            <a:spLocks noGrp="1"/>
          </p:cNvSpPr>
          <p:nvPr>
            <p:ph type="sldNum" sz="quarter" idx="5"/>
          </p:nvPr>
        </p:nvSpPr>
        <p:spPr/>
        <p:txBody>
          <a:bodyPr/>
          <a:lstStyle/>
          <a:p>
            <a:fld id="{5595B2D4-F489-0C43-B080-1E7A20BD1C94}" type="slidenum">
              <a:rPr lang="en-US" smtClean="0"/>
              <a:t>79</a:t>
            </a:fld>
            <a:endParaRPr lang="en-US"/>
          </a:p>
        </p:txBody>
      </p:sp>
    </p:spTree>
    <p:extLst>
      <p:ext uri="{BB962C8B-B14F-4D97-AF65-F5344CB8AC3E}">
        <p14:creationId xmlns:p14="http://schemas.microsoft.com/office/powerpoint/2010/main" val="2770675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80</a:t>
            </a:fld>
            <a:endParaRPr lang="en-US"/>
          </a:p>
        </p:txBody>
      </p:sp>
    </p:spTree>
    <p:extLst>
      <p:ext uri="{BB962C8B-B14F-4D97-AF65-F5344CB8AC3E}">
        <p14:creationId xmlns:p14="http://schemas.microsoft.com/office/powerpoint/2010/main" val="1835020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a:t>
            </a:fld>
            <a:endParaRPr lang="en-US"/>
          </a:p>
        </p:txBody>
      </p:sp>
    </p:spTree>
    <p:extLst>
      <p:ext uri="{BB962C8B-B14F-4D97-AF65-F5344CB8AC3E}">
        <p14:creationId xmlns:p14="http://schemas.microsoft.com/office/powerpoint/2010/main" val="9623922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83</a:t>
            </a:fld>
            <a:endParaRPr lang="en-US"/>
          </a:p>
        </p:txBody>
      </p:sp>
    </p:spTree>
    <p:extLst>
      <p:ext uri="{BB962C8B-B14F-4D97-AF65-F5344CB8AC3E}">
        <p14:creationId xmlns:p14="http://schemas.microsoft.com/office/powerpoint/2010/main" val="20884706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MQTT Retained Messages are a way of emulating this IIP idea.</a:t>
            </a:r>
          </a:p>
        </p:txBody>
      </p:sp>
      <p:sp>
        <p:nvSpPr>
          <p:cNvPr id="4" name="Slide Number Placeholder 3"/>
          <p:cNvSpPr>
            <a:spLocks noGrp="1"/>
          </p:cNvSpPr>
          <p:nvPr>
            <p:ph type="sldNum" sz="quarter" idx="5"/>
          </p:nvPr>
        </p:nvSpPr>
        <p:spPr/>
        <p:txBody>
          <a:bodyPr/>
          <a:lstStyle/>
          <a:p>
            <a:fld id="{5595B2D4-F489-0C43-B080-1E7A20BD1C94}" type="slidenum">
              <a:rPr lang="en-US" smtClean="0"/>
              <a:t>84</a:t>
            </a:fld>
            <a:endParaRPr lang="en-US"/>
          </a:p>
        </p:txBody>
      </p:sp>
    </p:spTree>
    <p:extLst>
      <p:ext uri="{BB962C8B-B14F-4D97-AF65-F5344CB8AC3E}">
        <p14:creationId xmlns:p14="http://schemas.microsoft.com/office/powerpoint/2010/main" val="1092876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85</a:t>
            </a:fld>
            <a:endParaRPr lang="en-US"/>
          </a:p>
        </p:txBody>
      </p:sp>
    </p:spTree>
    <p:extLst>
      <p:ext uri="{BB962C8B-B14F-4D97-AF65-F5344CB8AC3E}">
        <p14:creationId xmlns:p14="http://schemas.microsoft.com/office/powerpoint/2010/main" val="150525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86</a:t>
            </a:fld>
            <a:endParaRPr lang="en-US"/>
          </a:p>
        </p:txBody>
      </p:sp>
    </p:spTree>
    <p:extLst>
      <p:ext uri="{BB962C8B-B14F-4D97-AF65-F5344CB8AC3E}">
        <p14:creationId xmlns:p14="http://schemas.microsoft.com/office/powerpoint/2010/main" val="17786183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87</a:t>
            </a:fld>
            <a:endParaRPr lang="en-US"/>
          </a:p>
        </p:txBody>
      </p:sp>
    </p:spTree>
    <p:extLst>
      <p:ext uri="{BB962C8B-B14F-4D97-AF65-F5344CB8AC3E}">
        <p14:creationId xmlns:p14="http://schemas.microsoft.com/office/powerpoint/2010/main" val="552289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88</a:t>
            </a:fld>
            <a:endParaRPr lang="en-US"/>
          </a:p>
        </p:txBody>
      </p:sp>
    </p:spTree>
    <p:extLst>
      <p:ext uri="{BB962C8B-B14F-4D97-AF65-F5344CB8AC3E}">
        <p14:creationId xmlns:p14="http://schemas.microsoft.com/office/powerpoint/2010/main" val="22002318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89</a:t>
            </a:fld>
            <a:endParaRPr lang="en-US"/>
          </a:p>
        </p:txBody>
      </p:sp>
    </p:spTree>
    <p:extLst>
      <p:ext uri="{BB962C8B-B14F-4D97-AF65-F5344CB8AC3E}">
        <p14:creationId xmlns:p14="http://schemas.microsoft.com/office/powerpoint/2010/main" val="925223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97</a:t>
            </a:fld>
            <a:endParaRPr lang="en-US"/>
          </a:p>
        </p:txBody>
      </p:sp>
    </p:spTree>
    <p:extLst>
      <p:ext uri="{BB962C8B-B14F-4D97-AF65-F5344CB8AC3E}">
        <p14:creationId xmlns:p14="http://schemas.microsoft.com/office/powerpoint/2010/main" val="1510668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98</a:t>
            </a:fld>
            <a:endParaRPr lang="en-US"/>
          </a:p>
        </p:txBody>
      </p:sp>
    </p:spTree>
    <p:extLst>
      <p:ext uri="{BB962C8B-B14F-4D97-AF65-F5344CB8AC3E}">
        <p14:creationId xmlns:p14="http://schemas.microsoft.com/office/powerpoint/2010/main" val="28080243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99</a:t>
            </a:fld>
            <a:endParaRPr lang="en-US"/>
          </a:p>
        </p:txBody>
      </p:sp>
    </p:spTree>
    <p:extLst>
      <p:ext uri="{BB962C8B-B14F-4D97-AF65-F5344CB8AC3E}">
        <p14:creationId xmlns:p14="http://schemas.microsoft.com/office/powerpoint/2010/main" val="1547624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13</a:t>
            </a:fld>
            <a:endParaRPr lang="en-US"/>
          </a:p>
        </p:txBody>
      </p:sp>
    </p:spTree>
    <p:extLst>
      <p:ext uri="{BB962C8B-B14F-4D97-AF65-F5344CB8AC3E}">
        <p14:creationId xmlns:p14="http://schemas.microsoft.com/office/powerpoint/2010/main" val="37981049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101</a:t>
            </a:fld>
            <a:endParaRPr lang="en-US"/>
          </a:p>
        </p:txBody>
      </p:sp>
    </p:spTree>
    <p:extLst>
      <p:ext uri="{BB962C8B-B14F-4D97-AF65-F5344CB8AC3E}">
        <p14:creationId xmlns:p14="http://schemas.microsoft.com/office/powerpoint/2010/main" val="4294858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103</a:t>
            </a:fld>
            <a:endParaRPr lang="en-US"/>
          </a:p>
        </p:txBody>
      </p:sp>
    </p:spTree>
    <p:extLst>
      <p:ext uri="{BB962C8B-B14F-4D97-AF65-F5344CB8AC3E}">
        <p14:creationId xmlns:p14="http://schemas.microsoft.com/office/powerpoint/2010/main" val="25974138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104</a:t>
            </a:fld>
            <a:endParaRPr lang="en-US"/>
          </a:p>
        </p:txBody>
      </p:sp>
    </p:spTree>
    <p:extLst>
      <p:ext uri="{BB962C8B-B14F-4D97-AF65-F5344CB8AC3E}">
        <p14:creationId xmlns:p14="http://schemas.microsoft.com/office/powerpoint/2010/main" val="25426439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105</a:t>
            </a:fld>
            <a:endParaRPr lang="en-US"/>
          </a:p>
        </p:txBody>
      </p:sp>
    </p:spTree>
    <p:extLst>
      <p:ext uri="{BB962C8B-B14F-4D97-AF65-F5344CB8AC3E}">
        <p14:creationId xmlns:p14="http://schemas.microsoft.com/office/powerpoint/2010/main" val="3102652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106</a:t>
            </a:fld>
            <a:endParaRPr lang="en-US"/>
          </a:p>
        </p:txBody>
      </p:sp>
    </p:spTree>
    <p:extLst>
      <p:ext uri="{BB962C8B-B14F-4D97-AF65-F5344CB8AC3E}">
        <p14:creationId xmlns:p14="http://schemas.microsoft.com/office/powerpoint/2010/main" val="108442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107</a:t>
            </a:fld>
            <a:endParaRPr lang="en-US"/>
          </a:p>
        </p:txBody>
      </p:sp>
    </p:spTree>
    <p:extLst>
      <p:ext uri="{BB962C8B-B14F-4D97-AF65-F5344CB8AC3E}">
        <p14:creationId xmlns:p14="http://schemas.microsoft.com/office/powerpoint/2010/main" val="35845516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108</a:t>
            </a:fld>
            <a:endParaRPr lang="en-US"/>
          </a:p>
        </p:txBody>
      </p:sp>
    </p:spTree>
    <p:extLst>
      <p:ext uri="{BB962C8B-B14F-4D97-AF65-F5344CB8AC3E}">
        <p14:creationId xmlns:p14="http://schemas.microsoft.com/office/powerpoint/2010/main" val="38601070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A255-E024-F602-24B6-5F91C06AD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8A73-B5D6-72E3-6501-E607A8C8E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1EA-BF7C-DDF3-C37B-E5D4AF4BFD4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C5A9D7-D941-50E3-1532-93FD2B11EFAD}"/>
              </a:ext>
            </a:extLst>
          </p:cNvPr>
          <p:cNvSpPr>
            <a:spLocks noGrp="1"/>
          </p:cNvSpPr>
          <p:nvPr>
            <p:ph type="sldNum" sz="quarter" idx="5"/>
          </p:nvPr>
        </p:nvSpPr>
        <p:spPr/>
        <p:txBody>
          <a:bodyPr/>
          <a:lstStyle/>
          <a:p>
            <a:fld id="{5595B2D4-F489-0C43-B080-1E7A20BD1C94}" type="slidenum">
              <a:rPr lang="en-US" smtClean="0"/>
              <a:t>110</a:t>
            </a:fld>
            <a:endParaRPr lang="en-US"/>
          </a:p>
        </p:txBody>
      </p:sp>
    </p:spTree>
    <p:extLst>
      <p:ext uri="{BB962C8B-B14F-4D97-AF65-F5344CB8AC3E}">
        <p14:creationId xmlns:p14="http://schemas.microsoft.com/office/powerpoint/2010/main" val="33792849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0FAF9A83-83ED-C838-F8E9-49A6562D3E0B}"/>
            </a:ext>
          </a:extLst>
        </p:cNvPr>
        <p:cNvGrpSpPr/>
        <p:nvPr/>
      </p:nvGrpSpPr>
      <p:grpSpPr>
        <a:xfrm>
          <a:off x="0" y="0"/>
          <a:ext cx="0" cy="0"/>
          <a:chOff x="0" y="0"/>
          <a:chExt cx="0" cy="0"/>
        </a:xfrm>
      </p:grpSpPr>
      <p:sp>
        <p:nvSpPr>
          <p:cNvPr id="419" name="Google Shape;419;g5eba477314_0_37:notes">
            <a:extLst>
              <a:ext uri="{FF2B5EF4-FFF2-40B4-BE49-F238E27FC236}">
                <a16:creationId xmlns:a16="http://schemas.microsoft.com/office/drawing/2014/main" id="{5DE0E7E4-5B32-7C5D-88CB-C526BDC45B0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a:extLst>
              <a:ext uri="{FF2B5EF4-FFF2-40B4-BE49-F238E27FC236}">
                <a16:creationId xmlns:a16="http://schemas.microsoft.com/office/drawing/2014/main" id="{F2E9465C-68C8-3C42-990B-D662A21B50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9880326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122</a:t>
            </a:fld>
            <a:endParaRPr lang="en-US"/>
          </a:p>
        </p:txBody>
      </p:sp>
    </p:spTree>
    <p:extLst>
      <p:ext uri="{BB962C8B-B14F-4D97-AF65-F5344CB8AC3E}">
        <p14:creationId xmlns:p14="http://schemas.microsoft.com/office/powerpoint/2010/main" val="3036514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a:t>
            </a:fld>
            <a:endParaRPr lang="en-US"/>
          </a:p>
        </p:txBody>
      </p:sp>
    </p:spTree>
    <p:extLst>
      <p:ext uri="{BB962C8B-B14F-4D97-AF65-F5344CB8AC3E}">
        <p14:creationId xmlns:p14="http://schemas.microsoft.com/office/powerpoint/2010/main" val="11475725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BPMN: </a:t>
            </a:r>
            <a:r>
              <a:rPr lang="en-GB" dirty="0"/>
              <a:t>Sequence: sequence flow</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124</a:t>
            </a:fld>
            <a:endParaRPr lang="en-US"/>
          </a:p>
        </p:txBody>
      </p:sp>
    </p:spTree>
    <p:extLst>
      <p:ext uri="{BB962C8B-B14F-4D97-AF65-F5344CB8AC3E}">
        <p14:creationId xmlns:p14="http://schemas.microsoft.com/office/powerpoint/2010/main" val="38405642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BPMN: </a:t>
            </a:r>
            <a:r>
              <a:rPr lang="en-GB" dirty="0"/>
              <a:t>Parallel Split: parallel gateway (fork)</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125</a:t>
            </a:fld>
            <a:endParaRPr lang="en-US"/>
          </a:p>
        </p:txBody>
      </p:sp>
    </p:spTree>
    <p:extLst>
      <p:ext uri="{BB962C8B-B14F-4D97-AF65-F5344CB8AC3E}">
        <p14:creationId xmlns:p14="http://schemas.microsoft.com/office/powerpoint/2010/main" val="38756404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BPMN: </a:t>
            </a:r>
            <a:r>
              <a:rPr lang="en-GB" dirty="0"/>
              <a:t>Synchronization: parallel gateway (join)</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126</a:t>
            </a:fld>
            <a:endParaRPr lang="en-US"/>
          </a:p>
        </p:txBody>
      </p:sp>
    </p:spTree>
    <p:extLst>
      <p:ext uri="{BB962C8B-B14F-4D97-AF65-F5344CB8AC3E}">
        <p14:creationId xmlns:p14="http://schemas.microsoft.com/office/powerpoint/2010/main" val="33680728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BPMN: </a:t>
            </a:r>
            <a:r>
              <a:rPr lang="en-GB" dirty="0"/>
              <a:t>Exclusive Choice: exclusive gateway</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127</a:t>
            </a:fld>
            <a:endParaRPr lang="en-US"/>
          </a:p>
        </p:txBody>
      </p:sp>
    </p:spTree>
    <p:extLst>
      <p:ext uri="{BB962C8B-B14F-4D97-AF65-F5344CB8AC3E}">
        <p14:creationId xmlns:p14="http://schemas.microsoft.com/office/powerpoint/2010/main" val="5603580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Simple Merge: merge arrows or OR gateway</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128</a:t>
            </a:fld>
            <a:endParaRPr lang="en-US"/>
          </a:p>
        </p:txBody>
      </p:sp>
    </p:spTree>
    <p:extLst>
      <p:ext uri="{BB962C8B-B14F-4D97-AF65-F5344CB8AC3E}">
        <p14:creationId xmlns:p14="http://schemas.microsoft.com/office/powerpoint/2010/main" val="3433856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129</a:t>
            </a:fld>
            <a:endParaRPr lang="en-US"/>
          </a:p>
        </p:txBody>
      </p:sp>
    </p:spTree>
    <p:extLst>
      <p:ext uri="{BB962C8B-B14F-4D97-AF65-F5344CB8AC3E}">
        <p14:creationId xmlns:p14="http://schemas.microsoft.com/office/powerpoint/2010/main" val="36992503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 show the orchestration of the customer journey here. Later in the demo, we will just use HTTP calls to emulate this, but it's the same as making calls from web or mobile.</a:t>
            </a:r>
          </a:p>
          <a:p>
            <a:endParaRPr lang="en-US">
              <a:ea typeface="Calibri"/>
              <a:cs typeface="Calibri"/>
            </a:endParaRPr>
          </a:p>
          <a:p>
            <a:pPr marL="171450" indent="-171450">
              <a:buFont typeface="Calibri"/>
              <a:buChar char="-"/>
            </a:pPr>
            <a:r>
              <a:rPr lang="en-US">
                <a:ea typeface="Calibri"/>
                <a:cs typeface="Calibri"/>
              </a:rPr>
              <a:t>This is "in process" and we manage the flow of the session (token in BPMN terms) and its state through the flow.</a:t>
            </a:r>
          </a:p>
          <a:p>
            <a:pPr marL="171450" indent="-171450">
              <a:buFont typeface="Calibri"/>
              <a:buChar char="-"/>
            </a:pPr>
            <a:r>
              <a:rPr lang="en-US">
                <a:ea typeface="Calibri"/>
                <a:cs typeface="Calibri"/>
              </a:rPr>
              <a:t>We show where we wait on the receipt of a message though</a:t>
            </a:r>
          </a:p>
          <a:p>
            <a:pPr marL="171450" indent="-171450">
              <a:buFont typeface="Calibri"/>
              <a:buChar char="-"/>
            </a:pPr>
            <a:endParaRPr lang="en-US">
              <a:ea typeface="Calibri"/>
              <a:cs typeface="Calibri"/>
            </a:endParaRPr>
          </a:p>
          <a:p>
            <a:pPr marL="171450" indent="-171450">
              <a:buFont typeface="Calibri"/>
              <a:buChar char="-"/>
            </a:pPr>
            <a:r>
              <a:rPr lang="en-US">
                <a:ea typeface="Calibri"/>
                <a:cs typeface="Calibri"/>
              </a:rPr>
              <a:t>If we debug this, we would pause, waiting for receipt of a message from another system. We can't see:</a:t>
            </a:r>
          </a:p>
          <a:p>
            <a:pPr marL="171450" indent="-171450">
              <a:buFont typeface="Calibri"/>
              <a:buChar char="-"/>
            </a:pPr>
            <a:r>
              <a:rPr lang="en-US">
                <a:ea typeface="Calibri"/>
                <a:cs typeface="Calibri"/>
              </a:rPr>
              <a:t>How values in the message we receive were set?</a:t>
            </a:r>
          </a:p>
          <a:p>
            <a:pPr marL="171450" indent="-171450">
              <a:buFont typeface="Calibri"/>
              <a:buChar char="-"/>
            </a:pPr>
            <a:r>
              <a:rPr lang="en-US">
                <a:ea typeface="Calibri"/>
                <a:cs typeface="Calibri"/>
              </a:rPr>
              <a:t>Why we do or don't receive a message?</a:t>
            </a:r>
          </a:p>
          <a:p>
            <a:pPr marL="171450" indent="-171450">
              <a:buFont typeface="Calibri"/>
              <a:buChar char="-"/>
            </a:pPr>
            <a:r>
              <a:rPr lang="en-US">
                <a:ea typeface="Calibri"/>
                <a:cs typeface="Calibri"/>
              </a:rPr>
              <a:t>For all of that we would need to go to the sender</a:t>
            </a:r>
          </a:p>
        </p:txBody>
      </p:sp>
      <p:sp>
        <p:nvSpPr>
          <p:cNvPr id="4" name="Slide Number Placeholder 3"/>
          <p:cNvSpPr>
            <a:spLocks noGrp="1"/>
          </p:cNvSpPr>
          <p:nvPr>
            <p:ph type="sldNum" sz="quarter" idx="5"/>
          </p:nvPr>
        </p:nvSpPr>
        <p:spPr/>
        <p:txBody>
          <a:bodyPr/>
          <a:lstStyle/>
          <a:p>
            <a:fld id="{FE8F13F1-B0C3-4CD6-A92D-83429E5A3BA2}" type="slidenum">
              <a:rPr lang="en-US"/>
              <a:t>132</a:t>
            </a:fld>
            <a:endParaRPr lang="en-US"/>
          </a:p>
        </p:txBody>
      </p:sp>
    </p:spTree>
    <p:extLst>
      <p:ext uri="{BB962C8B-B14F-4D97-AF65-F5344CB8AC3E}">
        <p14:creationId xmlns:p14="http://schemas.microsoft.com/office/powerpoint/2010/main" val="20722123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show the orchestration of the pizza shop here.</a:t>
            </a:r>
          </a:p>
          <a:p>
            <a:endParaRPr lang="en-US"/>
          </a:p>
          <a:p>
            <a:r>
              <a:rPr lang="en-US"/>
              <a:t>This is "in process" and we manage the flow of the session (token in BPMN terms) and its state through the flow.</a:t>
            </a:r>
            <a:endParaRPr lang="en-US">
              <a:ea typeface="Calibri" panose="020F0502020204030204"/>
              <a:cs typeface="Calibri" panose="020F0502020204030204"/>
            </a:endParaRPr>
          </a:p>
          <a:p>
            <a:pPr marL="171450" indent="-171450">
              <a:buFont typeface="Calibri,Sans-Serif"/>
              <a:buChar char="-"/>
            </a:pPr>
            <a:r>
              <a:rPr lang="en-US"/>
              <a:t>At points, we sent messages to act. We show these with the message icon in the ask</a:t>
            </a:r>
            <a:endParaRPr lang="en-US">
              <a:ea typeface="Calibri"/>
              <a:cs typeface="Calibri"/>
            </a:endParaRPr>
          </a:p>
          <a:p>
            <a:pPr marL="171450" indent="-171450">
              <a:buFont typeface="Calibri,Sans-Serif"/>
              <a:buChar char="-"/>
            </a:pPr>
            <a:r>
              <a:rPr lang="en-US"/>
              <a:t>We show where we wait on the receipt of a message – beginning and end. </a:t>
            </a:r>
            <a:r>
              <a:rPr lang="en-US">
                <a:ea typeface="Calibri" panose="020F0502020204030204"/>
                <a:cs typeface="Calibri" panose="020F0502020204030204"/>
              </a:rPr>
              <a:t>We are initiated by a message from elsewhere</a:t>
            </a:r>
          </a:p>
          <a:p>
            <a:pPr marL="171450" indent="-171450">
              <a:buFont typeface="Calibri,Sans-Serif"/>
              <a:buChar char="-"/>
            </a:pPr>
            <a:endParaRPr lang="en-US"/>
          </a:p>
          <a:p>
            <a:pPr marL="171450" indent="-171450">
              <a:buFont typeface="Calibri,Sans-Serif"/>
              <a:buChar char="-"/>
            </a:pPr>
            <a:r>
              <a:rPr lang="en-US"/>
              <a:t>If we debug this, we would pause, waiting for receipt of a message from another system. We can't see:</a:t>
            </a:r>
          </a:p>
          <a:p>
            <a:pPr marL="171450" indent="-171450">
              <a:buFont typeface="Calibri,Sans-Serif"/>
              <a:buChar char="-"/>
            </a:pPr>
            <a:r>
              <a:rPr lang="en-US"/>
              <a:t>How values in the message we receive were set?</a:t>
            </a:r>
          </a:p>
          <a:p>
            <a:pPr marL="171450" indent="-171450">
              <a:buFont typeface="Calibri,Sans-Serif"/>
              <a:buChar char="-"/>
            </a:pPr>
            <a:r>
              <a:rPr lang="en-US"/>
              <a:t>Why we do or don't receive a message?</a:t>
            </a:r>
          </a:p>
          <a:p>
            <a:pPr marL="171450" indent="-171450">
              <a:buFont typeface="Calibri,Sans-Serif"/>
              <a:buChar char="-"/>
            </a:pPr>
            <a:r>
              <a:rPr lang="en-US"/>
              <a:t>For all of that we would need to go to the sender</a:t>
            </a:r>
            <a:endParaRPr lang="en-US">
              <a:ea typeface="Calibri" panose="020F0502020204030204"/>
              <a:cs typeface="Calibri" panose="020F0502020204030204"/>
            </a:endParaRPr>
          </a:p>
          <a:p>
            <a:pPr marL="171450" indent="-171450">
              <a:buFont typeface="Calibri,Sans-Serif"/>
              <a:buChar char="-"/>
            </a:pPr>
            <a:endParaRPr lang="en-US">
              <a:ea typeface="Calibri" panose="020F0502020204030204"/>
              <a:cs typeface="Calibri" panose="020F0502020204030204"/>
            </a:endParaRPr>
          </a:p>
          <a:p>
            <a:pPr marL="171450" indent="-171450">
              <a:buFont typeface="Calibri,Sans-Serif"/>
              <a:buChar char="-"/>
            </a:pPr>
            <a:r>
              <a:rPr lang="en-US">
                <a:ea typeface="Calibri" panose="020F0502020204030204"/>
                <a:cs typeface="Calibri" panose="020F0502020204030204"/>
              </a:rPr>
              <a:t>To debug the flow to the customer, we would need to set breakpoints in both.</a:t>
            </a:r>
          </a:p>
          <a:p>
            <a:pPr marL="171450" indent="-171450">
              <a:buFont typeface="Calibri,Sans-Serif"/>
              <a:buChar char="-"/>
            </a:pPr>
            <a:r>
              <a:rPr lang="en-US">
                <a:ea typeface="Calibri" panose="020F0502020204030204"/>
                <a:cs typeface="Calibri" panose="020F0502020204030204"/>
              </a:rPr>
              <a:t>That may be alright if we own both, but if these belong to different teams, we have to deploy their code too etc.</a:t>
            </a:r>
          </a:p>
          <a:p>
            <a:pPr marL="171450" indent="-171450">
              <a:buFont typeface="Calibri,Sans-Serif"/>
              <a:buChar char="-"/>
            </a:pPr>
            <a:endParaRPr lang="en-US">
              <a:ea typeface="Calibri" panose="020F0502020204030204"/>
              <a:cs typeface="Calibri" panose="020F0502020204030204"/>
            </a:endParaRPr>
          </a:p>
          <a:p>
            <a:pPr marL="171450" indent="-171450">
              <a:buFont typeface="Calibri,Sans-Serif"/>
              <a:buChar char="-"/>
            </a:pP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FE8F13F1-B0C3-4CD6-A92D-83429E5A3BA2}" type="slidenum">
              <a:rPr lang="en-US"/>
              <a:t>133</a:t>
            </a:fld>
            <a:endParaRPr lang="en-US"/>
          </a:p>
        </p:txBody>
      </p:sp>
    </p:spTree>
    <p:extLst>
      <p:ext uri="{BB962C8B-B14F-4D97-AF65-F5344CB8AC3E}">
        <p14:creationId xmlns:p14="http://schemas.microsoft.com/office/powerpoint/2010/main" val="21864398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show the orchestration of the courier here.</a:t>
            </a:r>
          </a:p>
          <a:p>
            <a:endParaRPr lang="en-US"/>
          </a:p>
          <a:p>
            <a:r>
              <a:rPr lang="en-US"/>
              <a:t>This is "in process" and we manage the flow of the session (token in BPMN terms) and its state through the flow.</a:t>
            </a:r>
          </a:p>
          <a:p>
            <a:pPr marL="171450" indent="-171450">
              <a:buFont typeface="Calibri,Sans-Serif"/>
              <a:buChar char="-"/>
            </a:pPr>
            <a:r>
              <a:rPr lang="en-US"/>
              <a:t>At points, we sent messages to act. We show these with the message icon in the ask</a:t>
            </a:r>
            <a:endParaRPr lang="en-US">
              <a:ea typeface="Calibri" panose="020F0502020204030204"/>
              <a:cs typeface="Calibri" panose="020F0502020204030204"/>
            </a:endParaRPr>
          </a:p>
          <a:p>
            <a:pPr marL="171450" indent="-171450">
              <a:buFont typeface="Calibri,Sans-Serif"/>
              <a:buChar char="-"/>
            </a:pPr>
            <a:r>
              <a:rPr lang="en-US"/>
              <a:t>Note that we show where we wait on the receipt of a message</a:t>
            </a:r>
            <a:endParaRPr lang="en-US">
              <a:ea typeface="Calibri" panose="020F0502020204030204"/>
              <a:cs typeface="Calibri" panose="020F0502020204030204"/>
            </a:endParaRPr>
          </a:p>
          <a:p>
            <a:pPr marL="171450" indent="-171450">
              <a:buFont typeface="Calibri,Sans-Serif"/>
              <a:buChar char="-"/>
            </a:pPr>
            <a:r>
              <a:rPr lang="en-US"/>
              <a:t>We are initiated by a message from elsewhere</a:t>
            </a:r>
          </a:p>
          <a:p>
            <a:pPr marL="171450" indent="-171450">
              <a:buFont typeface="Calibri,Sans-Serif"/>
              <a:buChar char="-"/>
            </a:pPr>
            <a:endParaRPr lang="en-US"/>
          </a:p>
          <a:p>
            <a:pPr marL="171450" indent="-171450">
              <a:buFont typeface="Calibri,Sans-Serif"/>
              <a:buChar char="-"/>
            </a:pPr>
            <a:r>
              <a:rPr lang="en-US"/>
              <a:t>If we debug this, we would pause, waiting for receipt of a message from another system. We can't see:</a:t>
            </a:r>
          </a:p>
          <a:p>
            <a:pPr marL="171450" indent="-171450">
              <a:buFont typeface="Calibri,Sans-Serif"/>
              <a:buChar char="-"/>
            </a:pPr>
            <a:r>
              <a:rPr lang="en-US"/>
              <a:t>How values in the message we receive were set?</a:t>
            </a:r>
          </a:p>
          <a:p>
            <a:pPr marL="171450" indent="-171450">
              <a:buFont typeface="Calibri,Sans-Serif"/>
              <a:buChar char="-"/>
            </a:pPr>
            <a:r>
              <a:rPr lang="en-US"/>
              <a:t>Why we do or don't receive a message?</a:t>
            </a:r>
          </a:p>
          <a:p>
            <a:pPr marL="171450" indent="-171450">
              <a:buFont typeface="Calibri,Sans-Serif"/>
              <a:buChar char="-"/>
            </a:pPr>
            <a:r>
              <a:rPr lang="en-US"/>
              <a:t>For all of that we would need to go to the sender</a:t>
            </a:r>
          </a:p>
          <a:p>
            <a:pPr marL="171450" indent="-171450">
              <a:buFont typeface="Calibri,Sans-Serif"/>
              <a:buChar char="-"/>
            </a:pPr>
            <a:endParaRPr lang="en-US"/>
          </a:p>
          <a:p>
            <a:pPr marL="171450" indent="-171450">
              <a:buFont typeface="Calibri,Sans-Serif"/>
              <a:buChar char="-"/>
            </a:pPr>
            <a:r>
              <a:rPr lang="en-US"/>
              <a:t>To debug the flow to the pizza shop and customer, we would need to set breakpoints in all of them.</a:t>
            </a:r>
            <a:endParaRPr lang="en-US">
              <a:ea typeface="Calibri"/>
              <a:cs typeface="Calibri"/>
            </a:endParaRPr>
          </a:p>
          <a:p>
            <a:pPr marL="171450" indent="-171450">
              <a:buFont typeface="Calibri,Sans-Serif"/>
              <a:buChar char="-"/>
            </a:pPr>
            <a:r>
              <a:rPr lang="en-US"/>
              <a:t>That may be alright if we own all of them, but if these belong to different teams, we have to deploy their code too etc.</a:t>
            </a:r>
            <a:endParaRPr lang="en-US">
              <a:ea typeface="Calibri" panose="020F0502020204030204"/>
              <a:cs typeface="Calibri" panose="020F0502020204030204"/>
            </a:endParaRPr>
          </a:p>
          <a:p>
            <a:pPr marL="171450" indent="-171450">
              <a:buFont typeface="Calibri,Sans-Serif"/>
              <a:buChar char="-"/>
            </a:pPr>
            <a:endParaRPr lang="en-US"/>
          </a:p>
          <a:p>
            <a:pPr marL="171450" indent="-171450">
              <a:buFont typeface="Calibri,Sans-Serif"/>
              <a:buChar char="-"/>
            </a:pP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FE8F13F1-B0C3-4CD6-A92D-83429E5A3BA2}" type="slidenum">
              <a:rPr lang="en-US"/>
              <a:t>134</a:t>
            </a:fld>
            <a:endParaRPr lang="en-US"/>
          </a:p>
        </p:txBody>
      </p:sp>
    </p:spTree>
    <p:extLst>
      <p:ext uri="{BB962C8B-B14F-4D97-AF65-F5344CB8AC3E}">
        <p14:creationId xmlns:p14="http://schemas.microsoft.com/office/powerpoint/2010/main" val="24231079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Multiple Pools: Pizza Shop, Courier, Customer App</a:t>
            </a:r>
          </a:p>
          <a:p>
            <a:r>
              <a:rPr lang="en-GB" dirty="0"/>
              <a:t>Add </a:t>
            </a:r>
            <a:r>
              <a:rPr lang="en-GB" b="1" dirty="0"/>
              <a:t>message flows</a:t>
            </a:r>
            <a:r>
              <a:rPr lang="en-GB" dirty="0"/>
              <a:t>:</a:t>
            </a:r>
          </a:p>
          <a:p>
            <a:br>
              <a:rPr lang="en-GB" dirty="0"/>
            </a:br>
            <a:endParaRPr lang="en-GB" dirty="0"/>
          </a:p>
          <a:p>
            <a:pPr lvl="1"/>
            <a:r>
              <a:rPr lang="en-GB" dirty="0"/>
              <a:t>App → Pizza Shop: Order</a:t>
            </a:r>
          </a:p>
          <a:p>
            <a:pPr lvl="1"/>
            <a:r>
              <a:rPr lang="en-GB" dirty="0"/>
              <a:t>Pizza Shop → Courier: Pickup request</a:t>
            </a:r>
          </a:p>
          <a:p>
            <a:pPr lvl="1"/>
            <a:r>
              <a:rPr lang="en-GB" dirty="0"/>
              <a:t>Courier → Pizza Shop: Ready</a:t>
            </a:r>
          </a:p>
          <a:p>
            <a:pPr lvl="1"/>
            <a:r>
              <a:rPr lang="en-GB" dirty="0"/>
              <a:t>Pizza Shop → Courier: Pizza is ready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to link the two processes, that is, to examine the interaction of customer and delivery service from a neutral perspective. We can try to model this interaction by means of a pool and lanes as in figure 2.99, but it doesn’t work well: There are tasks and events that reference interaction within the pool —waiting for the delivery, for instance, or collecting the money. Other tasks are carried out by roles oblivious to their partners, such as baking the pizza and eating the pizza. It is impossible to differentiate the two visually. Strictly speaking, the diagram is not semantically correct because message events always refer to messages received by the process from outside, and that’s not the case here.</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135</a:t>
            </a:fld>
            <a:endParaRPr lang="en-US"/>
          </a:p>
        </p:txBody>
      </p:sp>
    </p:spTree>
    <p:extLst>
      <p:ext uri="{BB962C8B-B14F-4D97-AF65-F5344CB8AC3E}">
        <p14:creationId xmlns:p14="http://schemas.microsoft.com/office/powerpoint/2010/main" val="143442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16</a:t>
            </a:fld>
            <a:endParaRPr lang="en-US"/>
          </a:p>
        </p:txBody>
      </p:sp>
    </p:spTree>
    <p:extLst>
      <p:ext uri="{BB962C8B-B14F-4D97-AF65-F5344CB8AC3E}">
        <p14:creationId xmlns:p14="http://schemas.microsoft.com/office/powerpoint/2010/main" val="18911614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136</a:t>
            </a:fld>
            <a:endParaRPr lang="en-US"/>
          </a:p>
        </p:txBody>
      </p:sp>
    </p:spTree>
    <p:extLst>
      <p:ext uri="{BB962C8B-B14F-4D97-AF65-F5344CB8AC3E}">
        <p14:creationId xmlns:p14="http://schemas.microsoft.com/office/powerpoint/2010/main" val="25614381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Event this simple interaction results in a set of messages that flow between the participants.</a:t>
            </a:r>
          </a:p>
          <a:p>
            <a:endParaRPr lang="en-US">
              <a:ea typeface="Calibri"/>
              <a:cs typeface="Calibri"/>
            </a:endParaRPr>
          </a:p>
          <a:p>
            <a:r>
              <a:rPr lang="en-US">
                <a:ea typeface="Calibri"/>
                <a:cs typeface="Calibri"/>
              </a:rPr>
              <a:t>This is the choreography, which shows the flow of messages between these activities:</a:t>
            </a:r>
          </a:p>
          <a:p>
            <a:endParaRPr lang="en-US">
              <a:ea typeface="Calibri"/>
              <a:cs typeface="Calibri"/>
            </a:endParaRPr>
          </a:p>
          <a:p>
            <a:pPr marL="171450" indent="-171450">
              <a:buFont typeface="Calibri"/>
              <a:buChar char="-"/>
            </a:pPr>
            <a:r>
              <a:rPr lang="en-US"/>
              <a:t>Choreography is what happens when an application manages the flow i.e. has state for each instance of the flow that it tracks. Choreography is what happens "between".</a:t>
            </a:r>
            <a:endParaRPr lang="en-US">
              <a:ea typeface="Calibri"/>
              <a:cs typeface="Calibri"/>
            </a:endParaRPr>
          </a:p>
          <a:p>
            <a:pPr marL="171450" indent="-171450">
              <a:buFont typeface="Calibri"/>
              <a:buChar char="-"/>
            </a:pPr>
            <a:r>
              <a:rPr lang="en-US">
                <a:ea typeface="Calibri"/>
                <a:cs typeface="Calibri"/>
              </a:rPr>
              <a:t>Because this happens between, it has no explicit "owner". Who owns any part of this choreography?</a:t>
            </a:r>
            <a:endParaRPr lang="en-US"/>
          </a:p>
          <a:p>
            <a:pPr marL="171450" indent="-171450">
              <a:buFont typeface="Calibri"/>
              <a:buChar char="-"/>
            </a:pPr>
            <a:r>
              <a:rPr lang="en-US"/>
              <a:t>If we want to understand our flow, it goes blind when it leaves our application, or our workflow engine =&gt;? What is happening. </a:t>
            </a:r>
          </a:p>
          <a:p>
            <a:pPr marL="171450" indent="-171450">
              <a:buFont typeface="Calibri"/>
              <a:buChar char="-"/>
            </a:pPr>
            <a:r>
              <a:rPr lang="en-US"/>
              <a:t>The problem here is the "event horizon" for you. You understand your workflow – it's in your code but debugging it becomes hard because at times, nothing happens that is supposed to and you struggle to know why.</a:t>
            </a:r>
            <a:endParaRPr lang="en-US">
              <a:ea typeface="Calibri"/>
              <a:cs typeface="Calibri"/>
            </a:endParaRPr>
          </a:p>
          <a:p>
            <a:endParaRPr lang="en-US"/>
          </a:p>
        </p:txBody>
      </p:sp>
      <p:sp>
        <p:nvSpPr>
          <p:cNvPr id="4" name="Slide Number Placeholder 3"/>
          <p:cNvSpPr>
            <a:spLocks noGrp="1"/>
          </p:cNvSpPr>
          <p:nvPr>
            <p:ph type="sldNum" sz="quarter" idx="5"/>
          </p:nvPr>
        </p:nvSpPr>
        <p:spPr/>
        <p:txBody>
          <a:bodyPr/>
          <a:lstStyle/>
          <a:p>
            <a:fld id="{FE8F13F1-B0C3-4CD6-A92D-83429E5A3BA2}" type="slidenum">
              <a:rPr lang="en-US"/>
              <a:t>142</a:t>
            </a:fld>
            <a:endParaRPr lang="en-US"/>
          </a:p>
        </p:txBody>
      </p:sp>
    </p:spTree>
    <p:extLst>
      <p:ext uri="{BB962C8B-B14F-4D97-AF65-F5344CB8AC3E}">
        <p14:creationId xmlns:p14="http://schemas.microsoft.com/office/powerpoint/2010/main" val="17825159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143</a:t>
            </a:fld>
            <a:endParaRPr lang="en-US"/>
          </a:p>
        </p:txBody>
      </p:sp>
    </p:spTree>
    <p:extLst>
      <p:ext uri="{BB962C8B-B14F-4D97-AF65-F5344CB8AC3E}">
        <p14:creationId xmlns:p14="http://schemas.microsoft.com/office/powerpoint/2010/main" val="20633474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EDD1A-35EA-A9CD-CC19-CB9B1D8535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44DAF-83D7-1273-BF07-3D39FEBD28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9C549C-7E30-7148-201D-2A8573D7DC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CFC3EA-E846-C7B6-204A-5FC9008DAD8B}"/>
              </a:ext>
            </a:extLst>
          </p:cNvPr>
          <p:cNvSpPr>
            <a:spLocks noGrp="1"/>
          </p:cNvSpPr>
          <p:nvPr>
            <p:ph type="sldNum" sz="quarter" idx="5"/>
          </p:nvPr>
        </p:nvSpPr>
        <p:spPr/>
        <p:txBody>
          <a:bodyPr/>
          <a:lstStyle/>
          <a:p>
            <a:fld id="{9EA771BA-BD6A-4D48-A95A-D2EE2FDF3060}" type="slidenum">
              <a:rPr lang="en-US" smtClean="0"/>
              <a:t>144</a:t>
            </a:fld>
            <a:endParaRPr lang="en-US"/>
          </a:p>
        </p:txBody>
      </p:sp>
    </p:spTree>
    <p:extLst>
      <p:ext uri="{BB962C8B-B14F-4D97-AF65-F5344CB8AC3E}">
        <p14:creationId xmlns:p14="http://schemas.microsoft.com/office/powerpoint/2010/main" val="36397029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535E1-A612-C3C9-EA6B-76A53B9B2A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BFB64C-5309-C1E6-2A08-31C7488303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121A14-D483-09CF-BB0B-D19B5A9700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A620C8-24BC-C34A-A3F2-8F2D1461B115}"/>
              </a:ext>
            </a:extLst>
          </p:cNvPr>
          <p:cNvSpPr>
            <a:spLocks noGrp="1"/>
          </p:cNvSpPr>
          <p:nvPr>
            <p:ph type="sldNum" sz="quarter" idx="5"/>
          </p:nvPr>
        </p:nvSpPr>
        <p:spPr/>
        <p:txBody>
          <a:bodyPr/>
          <a:lstStyle/>
          <a:p>
            <a:fld id="{9EA771BA-BD6A-4D48-A95A-D2EE2FDF3060}" type="slidenum">
              <a:rPr lang="en-US" smtClean="0"/>
              <a:t>145</a:t>
            </a:fld>
            <a:endParaRPr lang="en-US"/>
          </a:p>
        </p:txBody>
      </p:sp>
    </p:spTree>
    <p:extLst>
      <p:ext uri="{BB962C8B-B14F-4D97-AF65-F5344CB8AC3E}">
        <p14:creationId xmlns:p14="http://schemas.microsoft.com/office/powerpoint/2010/main" val="32073030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Implementation paths depend on model type</a:t>
            </a:r>
          </a:p>
          <a:p>
            <a:r>
              <a:rPr lang="en-GB" dirty="0"/>
              <a:t>Helps decide between:</a:t>
            </a:r>
          </a:p>
          <a:p>
            <a:pPr lvl="1"/>
            <a:r>
              <a:rPr lang="en-GB" dirty="0"/>
              <a:t>Embedded logic (orchestration)</a:t>
            </a:r>
          </a:p>
          <a:p>
            <a:pPr lvl="1"/>
            <a:r>
              <a:rPr lang="en-GB" dirty="0"/>
              <a:t>API contracts/events (choreography)</a:t>
            </a:r>
          </a:p>
          <a:p>
            <a:r>
              <a:rPr lang="en-GB" dirty="0"/>
              <a:t>Clear boundaries = better automation decisions</a:t>
            </a:r>
          </a:p>
          <a:p>
            <a:pPr lvl="1"/>
            <a:r>
              <a:rPr lang="en-GB" dirty="0"/>
              <a:t>Clearer responsibility division between messaging and eventing</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146</a:t>
            </a:fld>
            <a:endParaRPr lang="en-US"/>
          </a:p>
        </p:txBody>
      </p:sp>
    </p:spTree>
    <p:extLst>
      <p:ext uri="{BB962C8B-B14F-4D97-AF65-F5344CB8AC3E}">
        <p14:creationId xmlns:p14="http://schemas.microsoft.com/office/powerpoint/2010/main" val="20520228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E67E4-94E5-8E4A-0811-40049E8C0F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7C4BB4-9F26-AE66-2A74-FE212C8C1F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67A23E-2790-905D-21BC-0ABDE385CB56}"/>
              </a:ext>
            </a:extLst>
          </p:cNvPr>
          <p:cNvSpPr>
            <a:spLocks noGrp="1"/>
          </p:cNvSpPr>
          <p:nvPr>
            <p:ph type="body" idx="1"/>
          </p:nvPr>
        </p:nvSpPr>
        <p:spPr/>
        <p:txBody>
          <a:bodyPr/>
          <a:lstStyle/>
          <a:p>
            <a:r>
              <a:rPr lang="en-GB"/>
              <a:t>“To track relationships and the messages received, each entity within the scale-agnostic application must somehow remember state information about its partners. It must capture this state on a partner-by-partner basis. Let's name this state an </a:t>
            </a:r>
            <a:r>
              <a:rPr lang="en-GB" i="1"/>
              <a:t>activity</a:t>
            </a:r>
            <a:r>
              <a:rPr lang="en-GB"/>
              <a:t>. See figure 6. Each entity may have many activities if it interacts with many other entities. Activities track the interactions with each partner.”</a:t>
            </a:r>
            <a:endParaRPr lang="en-GB" dirty="0"/>
          </a:p>
        </p:txBody>
      </p:sp>
      <p:sp>
        <p:nvSpPr>
          <p:cNvPr id="4" name="Slide Number Placeholder 3">
            <a:extLst>
              <a:ext uri="{FF2B5EF4-FFF2-40B4-BE49-F238E27FC236}">
                <a16:creationId xmlns:a16="http://schemas.microsoft.com/office/drawing/2014/main" id="{0A392B90-DB4D-C6A3-72E7-3FFCE9004D28}"/>
              </a:ext>
            </a:extLst>
          </p:cNvPr>
          <p:cNvSpPr>
            <a:spLocks noGrp="1"/>
          </p:cNvSpPr>
          <p:nvPr>
            <p:ph type="sldNum" sz="quarter" idx="5"/>
          </p:nvPr>
        </p:nvSpPr>
        <p:spPr/>
        <p:txBody>
          <a:bodyPr/>
          <a:lstStyle/>
          <a:p>
            <a:fld id="{2C9BF270-F648-CA44-8B20-DE81D7164CE0}" type="slidenum">
              <a:rPr lang="en-US" smtClean="0"/>
              <a:t>150</a:t>
            </a:fld>
            <a:endParaRPr lang="en-US"/>
          </a:p>
        </p:txBody>
      </p:sp>
    </p:spTree>
    <p:extLst>
      <p:ext uri="{BB962C8B-B14F-4D97-AF65-F5344CB8AC3E}">
        <p14:creationId xmlns:p14="http://schemas.microsoft.com/office/powerpoint/2010/main" val="30457855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a:t>
            </a:r>
            <a:r>
              <a:rPr lang="en-GB" dirty="0"/>
              <a:t> Show the baseline automation.</a:t>
            </a:r>
          </a:p>
          <a:p>
            <a:br>
              <a:rPr lang="en-GB" dirty="0"/>
            </a:br>
            <a:endParaRPr lang="en-GB" dirty="0"/>
          </a:p>
          <a:p>
            <a:r>
              <a:rPr lang="en-GB" dirty="0"/>
              <a:t>Pizza shop code example:</a:t>
            </a:r>
          </a:p>
          <a:p>
            <a:br>
              <a:rPr lang="en-GB" dirty="0"/>
            </a:br>
            <a:endParaRPr lang="en-GB" dirty="0"/>
          </a:p>
          <a:p>
            <a:r>
              <a:rPr lang="en-GB" dirty="0"/>
              <a:t>public class </a:t>
            </a:r>
            <a:r>
              <a:rPr lang="en-GB" dirty="0" err="1"/>
              <a:t>OrderReceivedHandler</a:t>
            </a:r>
            <a:r>
              <a:rPr lang="en-GB" dirty="0"/>
              <a:t> : </a:t>
            </a:r>
            <a:r>
              <a:rPr lang="en-GB" dirty="0" err="1"/>
              <a:t>IHandle</a:t>
            </a:r>
            <a:r>
              <a:rPr lang="en-GB" dirty="0"/>
              <a:t>&lt;</a:t>
            </a:r>
            <a:r>
              <a:rPr lang="en-GB" dirty="0" err="1"/>
              <a:t>OrderReceived</a:t>
            </a:r>
            <a:r>
              <a:rPr lang="en-GB" dirty="0"/>
              <a:t>&gt;</a:t>
            </a:r>
          </a:p>
          <a:p>
            <a:r>
              <a:rPr lang="en-GB" dirty="0"/>
              <a:t>{</a:t>
            </a:r>
          </a:p>
          <a:p>
            <a:r>
              <a:rPr lang="en-GB" dirty="0"/>
              <a:t>public Task Handle(</a:t>
            </a:r>
            <a:r>
              <a:rPr lang="en-GB" dirty="0" err="1"/>
              <a:t>OrderReceived</a:t>
            </a:r>
            <a:r>
              <a:rPr lang="en-GB" dirty="0"/>
              <a:t> </a:t>
            </a:r>
            <a:r>
              <a:rPr lang="en-GB" dirty="0" err="1"/>
              <a:t>msg</a:t>
            </a:r>
            <a:r>
              <a:rPr lang="en-GB" dirty="0"/>
              <a:t>) {</a:t>
            </a:r>
          </a:p>
          <a:p>
            <a:r>
              <a:rPr lang="en-GB" dirty="0"/>
              <a:t>// Lookup order</a:t>
            </a:r>
          </a:p>
          <a:p>
            <a:r>
              <a:rPr lang="en-GB" dirty="0"/>
              <a:t>// Set state = Preparing</a:t>
            </a:r>
          </a:p>
          <a:p>
            <a:r>
              <a:rPr lang="en-GB" dirty="0"/>
              <a:t>return </a:t>
            </a:r>
            <a:r>
              <a:rPr lang="en-GB" dirty="0" err="1"/>
              <a:t>Task.CompletedTask</a:t>
            </a:r>
            <a:r>
              <a:rPr lang="en-GB" dirty="0"/>
              <a:t>;</a:t>
            </a:r>
          </a:p>
          <a:p>
            <a:r>
              <a:rPr lang="en-GB" dirty="0"/>
              <a:t>}</a:t>
            </a:r>
          </a:p>
          <a:p>
            <a:r>
              <a:rPr lang="en-GB" dirty="0"/>
              <a:t>}</a:t>
            </a:r>
          </a:p>
          <a:p>
            <a:br>
              <a:rPr lang="en-GB" dirty="0"/>
            </a:br>
            <a:endParaRPr lang="en-GB" dirty="0"/>
          </a:p>
          <a:p>
            <a:br>
              <a:rPr lang="en-GB" dirty="0"/>
            </a:br>
            <a:endParaRPr lang="en-GB" dirty="0"/>
          </a:p>
          <a:p>
            <a:r>
              <a:rPr lang="en-GB" dirty="0"/>
              <a:t>Handlers process events, update persistent state</a:t>
            </a:r>
          </a:p>
          <a:p>
            <a:r>
              <a:rPr lang="en-GB" dirty="0"/>
              <a:t>Durable because state is stored (e.g., database), but </a:t>
            </a:r>
            <a:r>
              <a:rPr lang="en-GB" b="1" dirty="0"/>
              <a:t>control flow is implicit</a:t>
            </a:r>
            <a:endParaRPr lang="en-GB" dirty="0"/>
          </a:p>
          <a:p>
            <a:r>
              <a:rPr lang="en-GB" dirty="0"/>
              <a:t>Great for simple workflows — but logic becomes scattered across handlers</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151</a:t>
            </a:fld>
            <a:endParaRPr lang="en-US"/>
          </a:p>
        </p:txBody>
      </p:sp>
    </p:spTree>
    <p:extLst>
      <p:ext uri="{BB962C8B-B14F-4D97-AF65-F5344CB8AC3E}">
        <p14:creationId xmlns:p14="http://schemas.microsoft.com/office/powerpoint/2010/main" val="16737131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A771BA-BD6A-4D48-A95A-D2EE2FDF3060}" type="slidenum">
              <a:rPr lang="en-US" smtClean="0"/>
              <a:t>152</a:t>
            </a:fld>
            <a:endParaRPr lang="en-US"/>
          </a:p>
        </p:txBody>
      </p:sp>
    </p:spTree>
    <p:extLst>
      <p:ext uri="{BB962C8B-B14F-4D97-AF65-F5344CB8AC3E}">
        <p14:creationId xmlns:p14="http://schemas.microsoft.com/office/powerpoint/2010/main" val="12575971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AE188-1148-519B-B055-452F99377D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35A792-8605-AC1D-941A-DF40085C88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A95D16-1D86-9C8E-2D30-B93766F97244}"/>
              </a:ext>
            </a:extLst>
          </p:cNvPr>
          <p:cNvSpPr>
            <a:spLocks noGrp="1"/>
          </p:cNvSpPr>
          <p:nvPr>
            <p:ph type="body" idx="1"/>
          </p:nvPr>
        </p:nvSpPr>
        <p:spPr/>
        <p:txBody>
          <a:bodyPr/>
          <a:lstStyle/>
          <a:p>
            <a:r>
              <a:rPr lang="en-GB" dirty="0"/>
              <a:t>The Saga pattern describes long-running transactions in distributed systems. The main idea is simple: when you can’t roll back tasks, you undo them. The name Saga refers back to a paper written in the 1980s about long-lived transactions in databases. BPMN supports this through compensation events, which can link tasks with their undo tasks. Figure 9-12 shows this for the onboarding example, given that errors can happen at any time and all affected tasks need to be properly cleaned up. A workflow engine will make sure to execute all the necessary undo actions.</a:t>
            </a:r>
          </a:p>
          <a:p>
            <a:endParaRPr lang="en-GB" dirty="0"/>
          </a:p>
          <a:p>
            <a:r>
              <a:rPr lang="en-GB" dirty="0"/>
              <a:t>Ruecker, Bernd. Practical Process Automation: Orchestration and Integration in Microservices and Cloud Native Architectures (pp. 262-263). (Function). Kindle Edition. </a:t>
            </a:r>
            <a:endParaRPr lang="en-US" dirty="0"/>
          </a:p>
        </p:txBody>
      </p:sp>
      <p:sp>
        <p:nvSpPr>
          <p:cNvPr id="4" name="Slide Number Placeholder 3">
            <a:extLst>
              <a:ext uri="{FF2B5EF4-FFF2-40B4-BE49-F238E27FC236}">
                <a16:creationId xmlns:a16="http://schemas.microsoft.com/office/drawing/2014/main" id="{809C5759-015E-785B-0337-62F3985C8245}"/>
              </a:ext>
            </a:extLst>
          </p:cNvPr>
          <p:cNvSpPr>
            <a:spLocks noGrp="1"/>
          </p:cNvSpPr>
          <p:nvPr>
            <p:ph type="sldNum" sz="quarter" idx="5"/>
          </p:nvPr>
        </p:nvSpPr>
        <p:spPr/>
        <p:txBody>
          <a:bodyPr/>
          <a:lstStyle/>
          <a:p>
            <a:fld id="{9EA771BA-BD6A-4D48-A95A-D2EE2FDF3060}" type="slidenum">
              <a:rPr lang="en-US" smtClean="0"/>
              <a:t>153</a:t>
            </a:fld>
            <a:endParaRPr lang="en-US"/>
          </a:p>
        </p:txBody>
      </p:sp>
    </p:spTree>
    <p:extLst>
      <p:ext uri="{BB962C8B-B14F-4D97-AF65-F5344CB8AC3E}">
        <p14:creationId xmlns:p14="http://schemas.microsoft.com/office/powerpoint/2010/main" val="106402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17</a:t>
            </a:fld>
            <a:endParaRPr lang="en-US"/>
          </a:p>
        </p:txBody>
      </p:sp>
    </p:spTree>
    <p:extLst>
      <p:ext uri="{BB962C8B-B14F-4D97-AF65-F5344CB8AC3E}">
        <p14:creationId xmlns:p14="http://schemas.microsoft.com/office/powerpoint/2010/main" val="7646021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Define states: Received → Preparing → Ready → </a:t>
            </a:r>
            <a:r>
              <a:rPr lang="en-GB" dirty="0" err="1"/>
              <a:t>OutForDelivery</a:t>
            </a:r>
            <a:r>
              <a:rPr lang="en-GB" dirty="0"/>
              <a:t> → Delivered</a:t>
            </a:r>
          </a:p>
          <a:p>
            <a:r>
              <a:rPr lang="en-GB" dirty="0"/>
              <a:t>Transitions triggered by events or commands</a:t>
            </a:r>
          </a:p>
          <a:p>
            <a:r>
              <a:rPr lang="en-GB" dirty="0"/>
              <a:t>Code: state pattern, switch statements, or library-based (e.g., Stateless)</a:t>
            </a:r>
          </a:p>
          <a:p>
            <a:r>
              <a:rPr lang="en-GB" dirty="0"/>
              <a:t>Durable via persisted state and event log</a:t>
            </a:r>
          </a:p>
          <a:p>
            <a:r>
              <a:rPr lang="en-GB" dirty="0"/>
              <a:t>Benefits:</a:t>
            </a:r>
          </a:p>
          <a:p>
            <a:br>
              <a:rPr lang="en-GB" dirty="0"/>
            </a:br>
            <a:endParaRPr lang="en-GB" dirty="0"/>
          </a:p>
          <a:p>
            <a:pPr lvl="1"/>
            <a:r>
              <a:rPr lang="en-GB" dirty="0"/>
              <a:t>Predictable</a:t>
            </a:r>
          </a:p>
          <a:p>
            <a:pPr lvl="1"/>
            <a:r>
              <a:rPr lang="en-GB" dirty="0"/>
              <a:t>Easier to visualize and test</a:t>
            </a:r>
          </a:p>
          <a:p>
            <a:pPr lvl="1"/>
            <a:r>
              <a:rPr lang="en-GB" dirty="0"/>
              <a:t>Avoids duplication across handlers</a:t>
            </a:r>
          </a:p>
          <a:p>
            <a:br>
              <a:rPr lang="en-GB" dirty="0"/>
            </a:br>
            <a:endParaRPr lang="en-GB" dirty="0"/>
          </a:p>
          <a:p>
            <a:r>
              <a:rPr lang="en-GB" dirty="0"/>
              <a:t>Drawback: No concurrency or waiting logic</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154</a:t>
            </a:fld>
            <a:endParaRPr lang="en-US"/>
          </a:p>
        </p:txBody>
      </p:sp>
    </p:spTree>
    <p:extLst>
      <p:ext uri="{BB962C8B-B14F-4D97-AF65-F5344CB8AC3E}">
        <p14:creationId xmlns:p14="http://schemas.microsoft.com/office/powerpoint/2010/main" val="29082772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0B2D3-6009-0142-4B54-32BF98DF51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9049BD-21EB-7073-D252-D710A84D4D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B9D55E-949C-88F8-BDD1-1745718F14DB}"/>
              </a:ext>
            </a:extLst>
          </p:cNvPr>
          <p:cNvSpPr>
            <a:spLocks noGrp="1"/>
          </p:cNvSpPr>
          <p:nvPr>
            <p:ph type="body" idx="1"/>
          </p:nvPr>
        </p:nvSpPr>
        <p:spPr/>
        <p:txBody>
          <a:bodyPr/>
          <a:lstStyle/>
          <a:p>
            <a:r>
              <a:rPr lang="en-GB" dirty="0"/>
              <a:t>The Saga pattern describes long-running transactions in distributed systems. The main idea is simple: when you can’t roll back tasks, you undo them. The name Saga refers back to a paper written in the 1980s about long-lived transactions in databases. BPMN supports this through compensation events, which can link tasks with their undo tasks. Figure 9-12 shows this for the onboarding example, given that errors can happen at any time and all affected tasks need to be properly cleaned up. A workflow engine will make sure to execute all the necessary undo actions.</a:t>
            </a:r>
          </a:p>
          <a:p>
            <a:endParaRPr lang="en-GB" dirty="0"/>
          </a:p>
          <a:p>
            <a:r>
              <a:rPr lang="en-GB" dirty="0"/>
              <a:t>Ruecker, Bernd. Practical Process Automation: Orchestration and Integration in Microservices and Cloud Native Architectures (pp. 262-263). (Function). Kindle Edition. </a:t>
            </a:r>
            <a:endParaRPr lang="en-US" dirty="0"/>
          </a:p>
        </p:txBody>
      </p:sp>
      <p:sp>
        <p:nvSpPr>
          <p:cNvPr id="4" name="Slide Number Placeholder 3">
            <a:extLst>
              <a:ext uri="{FF2B5EF4-FFF2-40B4-BE49-F238E27FC236}">
                <a16:creationId xmlns:a16="http://schemas.microsoft.com/office/drawing/2014/main" id="{A52087DD-1E2E-B81B-82AF-2B37028619D1}"/>
              </a:ext>
            </a:extLst>
          </p:cNvPr>
          <p:cNvSpPr>
            <a:spLocks noGrp="1"/>
          </p:cNvSpPr>
          <p:nvPr>
            <p:ph type="sldNum" sz="quarter" idx="5"/>
          </p:nvPr>
        </p:nvSpPr>
        <p:spPr/>
        <p:txBody>
          <a:bodyPr/>
          <a:lstStyle/>
          <a:p>
            <a:fld id="{9EA771BA-BD6A-4D48-A95A-D2EE2FDF3060}" type="slidenum">
              <a:rPr lang="en-US" smtClean="0"/>
              <a:t>156</a:t>
            </a:fld>
            <a:endParaRPr lang="en-US"/>
          </a:p>
        </p:txBody>
      </p:sp>
    </p:spTree>
    <p:extLst>
      <p:ext uri="{BB962C8B-B14F-4D97-AF65-F5344CB8AC3E}">
        <p14:creationId xmlns:p14="http://schemas.microsoft.com/office/powerpoint/2010/main" val="39202539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4B437-905C-5312-A240-CA7C771E34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E3D25D-DBC1-614A-BC63-AC2E217F98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607E02-FC64-6B04-99B5-8FA012D6A2D2}"/>
              </a:ext>
            </a:extLst>
          </p:cNvPr>
          <p:cNvSpPr>
            <a:spLocks noGrp="1"/>
          </p:cNvSpPr>
          <p:nvPr>
            <p:ph type="body" idx="1"/>
          </p:nvPr>
        </p:nvSpPr>
        <p:spPr/>
        <p:txBody>
          <a:bodyPr/>
          <a:lstStyle/>
          <a:p>
            <a:r>
              <a:rPr lang="en-GB" b="1" dirty="0"/>
              <a:t>Purpose:</a:t>
            </a:r>
            <a:r>
              <a:rPr lang="en-GB" dirty="0"/>
              <a:t> Add expressiveness and infrastructure.</a:t>
            </a:r>
          </a:p>
          <a:p>
            <a:br>
              <a:rPr lang="en-GB" dirty="0"/>
            </a:br>
            <a:endParaRPr lang="en-GB" dirty="0"/>
          </a:p>
          <a:p>
            <a:r>
              <a:rPr lang="en-GB" dirty="0"/>
              <a:t>External orchestrator runs the process: Temporal, Camunda, Azure Logic Apps, AWS Step Functions</a:t>
            </a:r>
          </a:p>
          <a:p>
            <a:r>
              <a:rPr lang="en-GB" dirty="0"/>
              <a:t>Supports:</a:t>
            </a:r>
          </a:p>
          <a:p>
            <a:br>
              <a:rPr lang="en-GB" dirty="0"/>
            </a:br>
            <a:endParaRPr lang="en-GB" dirty="0"/>
          </a:p>
          <a:p>
            <a:pPr lvl="1"/>
            <a:r>
              <a:rPr lang="en-GB" dirty="0"/>
              <a:t>Wait states (e.g., await </a:t>
            </a:r>
            <a:r>
              <a:rPr lang="en-GB" dirty="0" err="1"/>
              <a:t>PizzaReady</a:t>
            </a:r>
            <a:r>
              <a:rPr lang="en-GB" dirty="0"/>
              <a:t>)</a:t>
            </a:r>
          </a:p>
          <a:p>
            <a:pPr lvl="1"/>
            <a:r>
              <a:rPr lang="en-GB" dirty="0"/>
              <a:t>Parallel branches</a:t>
            </a:r>
          </a:p>
          <a:p>
            <a:pPr lvl="1"/>
            <a:r>
              <a:rPr lang="en-GB" dirty="0"/>
              <a:t>Timeouts and retries</a:t>
            </a:r>
          </a:p>
          <a:p>
            <a:pPr lvl="1"/>
            <a:r>
              <a:rPr lang="en-GB" dirty="0"/>
              <a:t>Visual </a:t>
            </a:r>
            <a:r>
              <a:rPr lang="en-GB" dirty="0" err="1"/>
              <a:t>modeling</a:t>
            </a:r>
            <a:endParaRPr lang="en-GB" dirty="0"/>
          </a:p>
          <a:p>
            <a:br>
              <a:rPr lang="en-GB" dirty="0"/>
            </a:br>
            <a:endParaRPr lang="en-GB" dirty="0"/>
          </a:p>
          <a:p>
            <a:r>
              <a:rPr lang="en-GB" dirty="0"/>
              <a:t>Durable by design: </a:t>
            </a:r>
            <a:r>
              <a:rPr lang="en-GB" i="1" dirty="0"/>
              <a:t>execution state + workflow history</a:t>
            </a:r>
            <a:r>
              <a:rPr lang="en-GB" dirty="0"/>
              <a:t> stored</a:t>
            </a:r>
          </a:p>
          <a:p>
            <a:r>
              <a:rPr lang="en-GB" dirty="0"/>
              <a:t>Suited to complex, distributed systems</a:t>
            </a:r>
          </a:p>
          <a:p>
            <a:br>
              <a:rPr lang="en-GB" dirty="0"/>
            </a:br>
            <a:endParaRPr lang="en-GB" dirty="0"/>
          </a:p>
          <a:p>
            <a:r>
              <a:rPr lang="en-GB" dirty="0"/>
              <a:t>Example:</a:t>
            </a:r>
          </a:p>
          <a:p>
            <a:br>
              <a:rPr lang="en-GB" dirty="0"/>
            </a:br>
            <a:endParaRPr lang="en-GB" dirty="0"/>
          </a:p>
          <a:p>
            <a:r>
              <a:rPr lang="en-GB" dirty="0" err="1"/>
              <a:t>StartCookingPizza</a:t>
            </a:r>
            <a:endParaRPr lang="en-GB" dirty="0"/>
          </a:p>
          <a:p>
            <a:r>
              <a:rPr lang="en-GB" dirty="0" err="1"/>
              <a:t>WaitForPizzaReady</a:t>
            </a:r>
            <a:endParaRPr lang="en-GB" dirty="0"/>
          </a:p>
          <a:p>
            <a:r>
              <a:rPr lang="en-GB" dirty="0" err="1"/>
              <a:t>DispatchCourier</a:t>
            </a:r>
            <a:endParaRPr lang="en-GB" dirty="0"/>
          </a:p>
          <a:p>
            <a:r>
              <a:rPr lang="en-GB" dirty="0" err="1"/>
              <a:t>WaitForPickup</a:t>
            </a:r>
            <a:endParaRPr lang="en-GB" dirty="0"/>
          </a:p>
          <a:p>
            <a:r>
              <a:rPr lang="en-GB" dirty="0" err="1"/>
              <a:t>MarkAsDelivered</a:t>
            </a:r>
            <a:endParaRPr lang="en-GB" dirty="0"/>
          </a:p>
          <a:p>
            <a:endParaRPr lang="en-US" dirty="0"/>
          </a:p>
        </p:txBody>
      </p:sp>
      <p:sp>
        <p:nvSpPr>
          <p:cNvPr id="4" name="Slide Number Placeholder 3">
            <a:extLst>
              <a:ext uri="{FF2B5EF4-FFF2-40B4-BE49-F238E27FC236}">
                <a16:creationId xmlns:a16="http://schemas.microsoft.com/office/drawing/2014/main" id="{77C3B5E1-36E4-DF05-B2DC-2E0998B74AD5}"/>
              </a:ext>
            </a:extLst>
          </p:cNvPr>
          <p:cNvSpPr>
            <a:spLocks noGrp="1"/>
          </p:cNvSpPr>
          <p:nvPr>
            <p:ph type="sldNum" sz="quarter" idx="5"/>
          </p:nvPr>
        </p:nvSpPr>
        <p:spPr/>
        <p:txBody>
          <a:bodyPr/>
          <a:lstStyle/>
          <a:p>
            <a:fld id="{9EA771BA-BD6A-4D48-A95A-D2EE2FDF3060}" type="slidenum">
              <a:rPr lang="en-US" smtClean="0"/>
              <a:t>159</a:t>
            </a:fld>
            <a:endParaRPr lang="en-US"/>
          </a:p>
        </p:txBody>
      </p:sp>
    </p:spTree>
    <p:extLst>
      <p:ext uri="{BB962C8B-B14F-4D97-AF65-F5344CB8AC3E}">
        <p14:creationId xmlns:p14="http://schemas.microsoft.com/office/powerpoint/2010/main" val="35650328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a:t>
            </a:r>
            <a:r>
              <a:rPr lang="en-GB" dirty="0"/>
              <a:t> Add expressiveness and infrastructure.</a:t>
            </a:r>
          </a:p>
          <a:p>
            <a:br>
              <a:rPr lang="en-GB" dirty="0"/>
            </a:br>
            <a:endParaRPr lang="en-GB" dirty="0"/>
          </a:p>
          <a:p>
            <a:r>
              <a:rPr lang="en-GB" dirty="0"/>
              <a:t>External orchestrator runs the process: Temporal, Camunda, Azure Logic Apps, AWS Step Functions</a:t>
            </a:r>
          </a:p>
          <a:p>
            <a:r>
              <a:rPr lang="en-GB" dirty="0"/>
              <a:t>Supports:</a:t>
            </a:r>
          </a:p>
          <a:p>
            <a:br>
              <a:rPr lang="en-GB" dirty="0"/>
            </a:br>
            <a:endParaRPr lang="en-GB" dirty="0"/>
          </a:p>
          <a:p>
            <a:pPr lvl="1"/>
            <a:r>
              <a:rPr lang="en-GB" dirty="0"/>
              <a:t>Wait states (e.g., await </a:t>
            </a:r>
            <a:r>
              <a:rPr lang="en-GB" dirty="0" err="1"/>
              <a:t>PizzaReady</a:t>
            </a:r>
            <a:r>
              <a:rPr lang="en-GB" dirty="0"/>
              <a:t>)</a:t>
            </a:r>
          </a:p>
          <a:p>
            <a:pPr lvl="1"/>
            <a:r>
              <a:rPr lang="en-GB" dirty="0"/>
              <a:t>Parallel branches</a:t>
            </a:r>
          </a:p>
          <a:p>
            <a:pPr lvl="1"/>
            <a:r>
              <a:rPr lang="en-GB" dirty="0"/>
              <a:t>Timeouts and retries</a:t>
            </a:r>
          </a:p>
          <a:p>
            <a:pPr lvl="1"/>
            <a:r>
              <a:rPr lang="en-GB" dirty="0"/>
              <a:t>Visual </a:t>
            </a:r>
            <a:r>
              <a:rPr lang="en-GB" dirty="0" err="1"/>
              <a:t>modeling</a:t>
            </a:r>
            <a:endParaRPr lang="en-GB" dirty="0"/>
          </a:p>
          <a:p>
            <a:br>
              <a:rPr lang="en-GB" dirty="0"/>
            </a:br>
            <a:endParaRPr lang="en-GB" dirty="0"/>
          </a:p>
          <a:p>
            <a:r>
              <a:rPr lang="en-GB" dirty="0"/>
              <a:t>Durable by design: </a:t>
            </a:r>
            <a:r>
              <a:rPr lang="en-GB" i="1" dirty="0"/>
              <a:t>execution state + workflow history</a:t>
            </a:r>
            <a:r>
              <a:rPr lang="en-GB" dirty="0"/>
              <a:t> stored</a:t>
            </a:r>
          </a:p>
          <a:p>
            <a:r>
              <a:rPr lang="en-GB" dirty="0"/>
              <a:t>Suited to complex, distributed systems</a:t>
            </a:r>
          </a:p>
          <a:p>
            <a:br>
              <a:rPr lang="en-GB" dirty="0"/>
            </a:br>
            <a:endParaRPr lang="en-GB" dirty="0"/>
          </a:p>
          <a:p>
            <a:r>
              <a:rPr lang="en-GB" dirty="0"/>
              <a:t>Example:</a:t>
            </a:r>
          </a:p>
          <a:p>
            <a:br>
              <a:rPr lang="en-GB" dirty="0"/>
            </a:br>
            <a:endParaRPr lang="en-GB" dirty="0"/>
          </a:p>
          <a:p>
            <a:r>
              <a:rPr lang="en-GB" dirty="0" err="1"/>
              <a:t>StartCookingPizza</a:t>
            </a:r>
            <a:endParaRPr lang="en-GB" dirty="0"/>
          </a:p>
          <a:p>
            <a:r>
              <a:rPr lang="en-GB" dirty="0" err="1"/>
              <a:t>WaitForPizzaReady</a:t>
            </a:r>
            <a:endParaRPr lang="en-GB" dirty="0"/>
          </a:p>
          <a:p>
            <a:r>
              <a:rPr lang="en-GB" dirty="0" err="1"/>
              <a:t>DispatchCourier</a:t>
            </a:r>
            <a:endParaRPr lang="en-GB" dirty="0"/>
          </a:p>
          <a:p>
            <a:r>
              <a:rPr lang="en-GB" dirty="0" err="1"/>
              <a:t>WaitForPickup</a:t>
            </a:r>
            <a:endParaRPr lang="en-GB" dirty="0"/>
          </a:p>
          <a:p>
            <a:r>
              <a:rPr lang="en-GB" dirty="0" err="1"/>
              <a:t>MarkAsDelivered</a:t>
            </a:r>
            <a:endParaRPr lang="en-GB" dirty="0"/>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160</a:t>
            </a:fld>
            <a:endParaRPr lang="en-US"/>
          </a:p>
        </p:txBody>
      </p:sp>
    </p:spTree>
    <p:extLst>
      <p:ext uri="{BB962C8B-B14F-4D97-AF65-F5344CB8AC3E}">
        <p14:creationId xmlns:p14="http://schemas.microsoft.com/office/powerpoint/2010/main" val="26513367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A771BA-BD6A-4D48-A95A-D2EE2FDF3060}" type="slidenum">
              <a:rPr lang="en-US" smtClean="0"/>
              <a:t>161</a:t>
            </a:fld>
            <a:endParaRPr lang="en-US"/>
          </a:p>
        </p:txBody>
      </p:sp>
    </p:spTree>
    <p:extLst>
      <p:ext uri="{BB962C8B-B14F-4D97-AF65-F5344CB8AC3E}">
        <p14:creationId xmlns:p14="http://schemas.microsoft.com/office/powerpoint/2010/main" val="23466622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External orchestration ≠ anti-pattern, but requires care</a:t>
            </a:r>
          </a:p>
          <a:p>
            <a:r>
              <a:rPr lang="en-GB" dirty="0"/>
              <a:t>Strategies:</a:t>
            </a:r>
          </a:p>
          <a:p>
            <a:br>
              <a:rPr lang="en-GB" dirty="0"/>
            </a:br>
            <a:endParaRPr lang="en-GB" dirty="0"/>
          </a:p>
          <a:p>
            <a:pPr lvl="1"/>
            <a:r>
              <a:rPr lang="en-GB" dirty="0"/>
              <a:t>Keep core domain logic inside services</a:t>
            </a:r>
          </a:p>
          <a:p>
            <a:pPr lvl="1"/>
            <a:r>
              <a:rPr lang="en-GB" dirty="0"/>
              <a:t>Workflow engine coordinates </a:t>
            </a:r>
            <a:r>
              <a:rPr lang="en-GB" i="1" dirty="0"/>
              <a:t>outcomes</a:t>
            </a:r>
            <a:r>
              <a:rPr lang="en-GB" dirty="0"/>
              <a:t>, not fine-grained steps</a:t>
            </a:r>
          </a:p>
          <a:p>
            <a:pPr lvl="1"/>
            <a:r>
              <a:rPr lang="en-GB" dirty="0"/>
              <a:t>Consider choreography or local orchestration for autonomy</a:t>
            </a:r>
          </a:p>
          <a:p>
            <a:br>
              <a:rPr lang="en-GB" dirty="0"/>
            </a:br>
            <a:endParaRPr lang="en-GB" dirty="0"/>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162</a:t>
            </a:fld>
            <a:endParaRPr lang="en-US"/>
          </a:p>
        </p:txBody>
      </p:sp>
    </p:spTree>
    <p:extLst>
      <p:ext uri="{BB962C8B-B14F-4D97-AF65-F5344CB8AC3E}">
        <p14:creationId xmlns:p14="http://schemas.microsoft.com/office/powerpoint/2010/main" val="13909775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GB" dirty="0"/>
              <a:t>Microservices promote smart services and minimal messaging infrastructure.</a:t>
            </a:r>
          </a:p>
          <a:p>
            <a:r>
              <a:rPr lang="en-GB" dirty="0"/>
              <a:t>External workflow engines risk </a:t>
            </a:r>
            <a:r>
              <a:rPr lang="en-GB" b="1" dirty="0"/>
              <a:t>anaemic services</a:t>
            </a:r>
            <a:r>
              <a:rPr lang="en-GB" dirty="0"/>
              <a:t> — all domain logic moves out.</a:t>
            </a:r>
          </a:p>
          <a:p>
            <a:r>
              <a:rPr lang="en-GB" dirty="0"/>
              <a:t>Services become passive executors of workflow directives.</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163</a:t>
            </a:fld>
            <a:endParaRPr lang="en-US"/>
          </a:p>
        </p:txBody>
      </p:sp>
    </p:spTree>
    <p:extLst>
      <p:ext uri="{BB962C8B-B14F-4D97-AF65-F5344CB8AC3E}">
        <p14:creationId xmlns:p14="http://schemas.microsoft.com/office/powerpoint/2010/main" val="24931207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4C1A6-A135-C15F-5A36-A230165499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3384F1-9E24-FE2F-16C3-4001363B0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08A28-B9A8-C0F1-48AF-74BD2603A96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9ACF29A-767D-E912-7985-9AF7B8C42DBA}"/>
              </a:ext>
            </a:extLst>
          </p:cNvPr>
          <p:cNvSpPr>
            <a:spLocks noGrp="1"/>
          </p:cNvSpPr>
          <p:nvPr>
            <p:ph type="sldNum" sz="quarter" idx="5"/>
          </p:nvPr>
        </p:nvSpPr>
        <p:spPr/>
        <p:txBody>
          <a:bodyPr/>
          <a:lstStyle/>
          <a:p>
            <a:fld id="{9EA771BA-BD6A-4D48-A95A-D2EE2FDF3060}" type="slidenum">
              <a:rPr lang="en-US" smtClean="0"/>
              <a:t>164</a:t>
            </a:fld>
            <a:endParaRPr lang="en-US"/>
          </a:p>
        </p:txBody>
      </p:sp>
    </p:spTree>
    <p:extLst>
      <p:ext uri="{BB962C8B-B14F-4D97-AF65-F5344CB8AC3E}">
        <p14:creationId xmlns:p14="http://schemas.microsoft.com/office/powerpoint/2010/main" val="34919087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D382A-B8BA-C0DE-7A77-4B65C734BA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270C4-B428-6527-351C-05FC8574A1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751C0-259B-A2ED-ED23-2FEED962C32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45101C8-72DA-BA44-8DD0-89AB8553AAE4}"/>
              </a:ext>
            </a:extLst>
          </p:cNvPr>
          <p:cNvSpPr>
            <a:spLocks noGrp="1"/>
          </p:cNvSpPr>
          <p:nvPr>
            <p:ph type="sldNum" sz="quarter" idx="5"/>
          </p:nvPr>
        </p:nvSpPr>
        <p:spPr/>
        <p:txBody>
          <a:bodyPr/>
          <a:lstStyle/>
          <a:p>
            <a:fld id="{F949CB24-BEAC-6A41-9A10-BFD56146B867}" type="slidenum">
              <a:rPr lang="en-US" smtClean="0"/>
              <a:pPr/>
              <a:t>178</a:t>
            </a:fld>
            <a:endParaRPr lang="en-US"/>
          </a:p>
        </p:txBody>
      </p:sp>
    </p:spTree>
    <p:extLst>
      <p:ext uri="{BB962C8B-B14F-4D97-AF65-F5344CB8AC3E}">
        <p14:creationId xmlns:p14="http://schemas.microsoft.com/office/powerpoint/2010/main" val="3633581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179</a:t>
            </a:fld>
            <a:endParaRPr lang="en-US"/>
          </a:p>
        </p:txBody>
      </p:sp>
    </p:spTree>
    <p:extLst>
      <p:ext uri="{BB962C8B-B14F-4D97-AF65-F5344CB8AC3E}">
        <p14:creationId xmlns:p14="http://schemas.microsoft.com/office/powerpoint/2010/main" val="4034370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25</a:t>
            </a:fld>
            <a:endParaRPr lang="en-US"/>
          </a:p>
        </p:txBody>
      </p:sp>
    </p:spTree>
    <p:extLst>
      <p:ext uri="{BB962C8B-B14F-4D97-AF65-F5344CB8AC3E}">
        <p14:creationId xmlns:p14="http://schemas.microsoft.com/office/powerpoint/2010/main" val="2548595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04/10/2025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04/10/2025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04/10/2025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98823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04/10/2025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04/10/2025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04/10/2025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04/10/2025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04/10/2025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04/10/2025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04/10/2025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04/10/2025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04/10/2025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50" y="451381"/>
            <a:ext cx="7884414" cy="4066540"/>
          </a:xfrm>
        </p:spPr>
        <p:txBody>
          <a:bodyPr vert="horz" lIns="91440" tIns="45720" rIns="91440" bIns="45720" rtlCol="0" anchor="b">
            <a:normAutofit/>
          </a:bodyPr>
          <a:lstStyle/>
          <a:p>
            <a:pPr algn="l" defTabSz="914400"/>
            <a:r>
              <a:rPr lang="en-US" sz="5700" kern="1200" dirty="0">
                <a:latin typeface="Chalkboard" panose="03050602040202020205" pitchFamily="66" charset="77"/>
              </a:rPr>
              <a:t>Practical Messaging</a:t>
            </a:r>
          </a:p>
        </p:txBody>
      </p:sp>
      <p:sp>
        <p:nvSpPr>
          <p:cNvPr id="3" name="Subtitle 2"/>
          <p:cNvSpPr>
            <a:spLocks noGrp="1"/>
          </p:cNvSpPr>
          <p:nvPr>
            <p:ph type="subTitle" idx="1"/>
          </p:nvPr>
        </p:nvSpPr>
        <p:spPr>
          <a:xfrm>
            <a:off x="628649" y="4983276"/>
            <a:ext cx="7884414" cy="1126680"/>
          </a:xfrm>
        </p:spPr>
        <p:txBody>
          <a:bodyPr vert="horz" lIns="91440" tIns="45720" rIns="91440" bIns="45720" rtlCol="0">
            <a:normAutofit/>
          </a:bodyPr>
          <a:lstStyle/>
          <a:p>
            <a:pPr indent="-228600" algn="l" defTabSz="914400">
              <a:lnSpc>
                <a:spcPct val="90000"/>
              </a:lnSpc>
              <a:buFont typeface="Arial" panose="020B0604020202020204" pitchFamily="34" charset="0"/>
              <a:buChar char="•"/>
            </a:pPr>
            <a:r>
              <a:rPr lang="en-US" sz="2000" dirty="0">
                <a:latin typeface="Chalkboard" panose="03050602040202020205" pitchFamily="66" charset="77"/>
              </a:rPr>
              <a:t>A 101 guide to messaging</a:t>
            </a:r>
          </a:p>
          <a:p>
            <a:pPr indent="-228600" algn="l" defTabSz="914400">
              <a:lnSpc>
                <a:spcPct val="90000"/>
              </a:lnSpc>
              <a:buFont typeface="Arial" panose="020B0604020202020204" pitchFamily="34" charset="0"/>
              <a:buChar char="•"/>
            </a:pPr>
            <a:r>
              <a:rPr lang="en-US" sz="2000" dirty="0">
                <a:latin typeface="Chalkboard" panose="03050602040202020205" pitchFamily="66" charset="77"/>
              </a:rPr>
              <a:t>Ian Cooper</a:t>
            </a:r>
          </a:p>
          <a:p>
            <a:pPr indent="-228600" algn="l" defTabSz="914400">
              <a:lnSpc>
                <a:spcPct val="90000"/>
              </a:lnSpc>
              <a:buFont typeface="Arial" panose="020B0604020202020204" pitchFamily="34" charset="0"/>
              <a:buChar char="•"/>
            </a:pPr>
            <a:r>
              <a:rPr lang="en-US" sz="2000" dirty="0">
                <a:latin typeface="Chalkboard" panose="03050602040202020205" pitchFamily="66" charset="77"/>
              </a:rPr>
              <a:t>X</a:t>
            </a:r>
            <a:r>
              <a:rPr lang="en-US" sz="2000">
                <a:latin typeface="Chalkboard" panose="03050602040202020205" pitchFamily="66" charset="77"/>
              </a:rPr>
              <a:t>, BlueSky </a:t>
            </a:r>
            <a:r>
              <a:rPr lang="en-US" sz="2000" dirty="0">
                <a:latin typeface="Chalkboard" panose="03050602040202020205" pitchFamily="66" charset="77"/>
              </a:rPr>
              <a:t>and </a:t>
            </a:r>
            <a:r>
              <a:rPr lang="en-US" sz="2000" dirty="0" err="1">
                <a:latin typeface="Chalkboard" panose="03050602040202020205" pitchFamily="66" charset="77"/>
              </a:rPr>
              <a:t>Hachyderm</a:t>
            </a:r>
            <a:r>
              <a:rPr lang="en-US" sz="2000" dirty="0">
                <a:latin typeface="Chalkboard" panose="03050602040202020205" pitchFamily="66" charset="77"/>
              </a:rPr>
              <a:t>: </a:t>
            </a:r>
            <a:r>
              <a:rPr lang="en-US" sz="2000" dirty="0" err="1">
                <a:latin typeface="Chalkboard" panose="03050602040202020205" pitchFamily="66" charset="77"/>
              </a:rPr>
              <a:t>ICooper</a:t>
            </a:r>
            <a:endParaRPr lang="en-US" sz="2000" dirty="0">
              <a:latin typeface="Chalkboard" panose="03050602040202020205" pitchFamily="66" charset="77"/>
            </a:endParaRPr>
          </a:p>
          <a:p>
            <a:pPr indent="-228600" algn="l" defTabSz="914400">
              <a:lnSpc>
                <a:spcPct val="90000"/>
              </a:lnSpc>
              <a:buFont typeface="Arial" panose="020B0604020202020204" pitchFamily="34" charset="0"/>
              <a:buChar char="•"/>
            </a:pPr>
            <a:endParaRPr lang="en-US" sz="2000" dirty="0"/>
          </a:p>
        </p:txBody>
      </p:sp>
      <p:sp>
        <p:nvSpPr>
          <p:cNvPr id="3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ormAutofit/>
          </a:bodyPr>
          <a:lstStyle/>
          <a:p>
            <a:pPr defTabSz="914400">
              <a:spcAft>
                <a:spcPts val="600"/>
              </a:spcAft>
            </a:pPr>
            <a:fld id="{867D4A06-35AE-BD4A-84A9-613A26F3D41D}" type="slidenum">
              <a:rPr lang="en-US"/>
              <a:pPr defTabSz="914400">
                <a:spcAft>
                  <a:spcPts val="600"/>
                </a:spcAft>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77979"/>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10</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75179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595367-A546-67EB-DF96-5886A4774F4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4277C4-7FD7-107A-99B9-DDC7C1E79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42AC084-FBD4-EB15-CC57-486848DEA2F4}"/>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Reactive Architectures</a:t>
            </a:r>
          </a:p>
        </p:txBody>
      </p:sp>
      <p:sp>
        <p:nvSpPr>
          <p:cNvPr id="12" name="Rectangle 11">
            <a:extLst>
              <a:ext uri="{FF2B5EF4-FFF2-40B4-BE49-F238E27FC236}">
                <a16:creationId xmlns:a16="http://schemas.microsoft.com/office/drawing/2014/main" id="{09480B19-5A16-4AC4-7A8E-74F7C115F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3139C88E-A6B3-8C54-1F72-6E8D7E4433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33614E6-44CC-0EAC-1D90-BF1F64AA4C1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100</a:t>
            </a:fld>
            <a:endParaRPr lang="en-US"/>
          </a:p>
        </p:txBody>
      </p:sp>
    </p:spTree>
    <p:extLst>
      <p:ext uri="{BB962C8B-B14F-4D97-AF65-F5344CB8AC3E}">
        <p14:creationId xmlns:p14="http://schemas.microsoft.com/office/powerpoint/2010/main" val="9997802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203606" y="239233"/>
            <a:ext cx="3781295" cy="461665"/>
          </a:xfrm>
          <a:prstGeom prst="rect">
            <a:avLst/>
          </a:prstGeom>
          <a:noFill/>
          <a:ln w="19050">
            <a:solidFill>
              <a:schemeClr val="accent1"/>
            </a:solidFill>
          </a:ln>
        </p:spPr>
        <p:txBody>
          <a:bodyPr wrap="square" rtlCol="0">
            <a:spAutoFit/>
          </a:bodyPr>
          <a:lstStyle/>
          <a:p>
            <a:r>
              <a:rPr lang="en-US" sz="2400" dirty="0">
                <a:latin typeface="Chalkboard" panose="03050602040202020205" pitchFamily="66" charset="77"/>
              </a:rPr>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203606" y="783072"/>
            <a:ext cx="8601727" cy="738664"/>
          </a:xfrm>
          <a:prstGeom prst="rect">
            <a:avLst/>
          </a:prstGeom>
          <a:noFill/>
          <a:ln w="19050">
            <a:solidFill>
              <a:schemeClr val="accent1"/>
            </a:solidFill>
          </a:ln>
        </p:spPr>
        <p:txBody>
          <a:bodyPr wrap="square" rtlCol="0">
            <a:spAutoFit/>
          </a:bodyPr>
          <a:lstStyle/>
          <a:p>
            <a:r>
              <a:rPr lang="en-US" sz="1400" dirty="0">
                <a:latin typeface="Chalkboard" panose="03050602040202020205" pitchFamily="66" charset="77"/>
              </a:rPr>
              <a:t>Published in September 2014</a:t>
            </a:r>
          </a:p>
          <a:p>
            <a:r>
              <a:rPr lang="en-US" sz="1400" dirty="0">
                <a:latin typeface="Chalkboard" panose="03050602040202020205" pitchFamily="66" charset="77"/>
              </a:rPr>
              <a:t>Author(s): </a:t>
            </a:r>
            <a:r>
              <a:rPr lang="en-GB" sz="1400" dirty="0">
                <a:latin typeface="Chalkboard" panose="03050602040202020205" pitchFamily="66" charset="77"/>
              </a:rPr>
              <a:t>Jonas </a:t>
            </a:r>
            <a:r>
              <a:rPr lang="en-GB" sz="1400" dirty="0" err="1">
                <a:latin typeface="Chalkboard" panose="03050602040202020205" pitchFamily="66" charset="77"/>
              </a:rPr>
              <a:t>Bonér</a:t>
            </a:r>
            <a:r>
              <a:rPr lang="en-US" sz="1400" dirty="0">
                <a:latin typeface="Chalkboard" panose="03050602040202020205" pitchFamily="66" charset="77"/>
              </a:rPr>
              <a:t> (</a:t>
            </a:r>
            <a:r>
              <a:rPr lang="en-GB" sz="1400" dirty="0">
                <a:latin typeface="Chalkboard" panose="03050602040202020205" pitchFamily="66" charset="77"/>
              </a:rPr>
              <a:t>Erik Meijer, Martin </a:t>
            </a:r>
            <a:r>
              <a:rPr lang="en-GB" sz="1400" dirty="0" err="1">
                <a:latin typeface="Chalkboard" panose="03050602040202020205" pitchFamily="66" charset="77"/>
              </a:rPr>
              <a:t>Odersky</a:t>
            </a:r>
            <a:r>
              <a:rPr lang="en-GB" sz="1400" dirty="0">
                <a:latin typeface="Chalkboard" panose="03050602040202020205" pitchFamily="66" charset="77"/>
              </a:rPr>
              <a:t>, Greg Young, Martin Thompson, Roland Kuhn, James Ward and Guillaume Bort</a:t>
            </a:r>
            <a:r>
              <a:rPr lang="en-US" sz="1400" dirty="0">
                <a:latin typeface="Chalkboard" panose="03050602040202020205" pitchFamily="66" charset="77"/>
              </a:rPr>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203606" y="1662184"/>
            <a:ext cx="5883927"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Defines an architectural style: </a:t>
            </a:r>
            <a:r>
              <a:rPr lang="en-GB" b="1" dirty="0">
                <a:latin typeface="Chalkboard" panose="03050602040202020205" pitchFamily="66" charset="77"/>
              </a:rPr>
              <a:t>Reactive Applications</a:t>
            </a:r>
            <a:endParaRPr lang="en-US" b="1" dirty="0">
              <a:latin typeface="Chalkboard" panose="03050602040202020205" pitchFamily="66" charset="77"/>
            </a:endParaRPr>
          </a:p>
        </p:txBody>
      </p:sp>
      <p:sp>
        <p:nvSpPr>
          <p:cNvPr id="10" name="TextBox 9">
            <a:extLst>
              <a:ext uri="{FF2B5EF4-FFF2-40B4-BE49-F238E27FC236}">
                <a16:creationId xmlns:a16="http://schemas.microsoft.com/office/drawing/2014/main" id="{51E1E8F9-55AF-E151-4532-47EEAE9D2555}"/>
              </a:ext>
            </a:extLst>
          </p:cNvPr>
          <p:cNvSpPr txBox="1"/>
          <p:nvPr/>
        </p:nvSpPr>
        <p:spPr>
          <a:xfrm>
            <a:off x="203606" y="2199401"/>
            <a:ext cx="3781295"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852233" y="2736618"/>
            <a:ext cx="7004833"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events</a:t>
            </a:r>
            <a:r>
              <a:rPr lang="en-GB" sz="1600" dirty="0">
                <a:latin typeface="Chalkboard" panose="03050602040202020205" pitchFamily="66" charset="77"/>
              </a:rPr>
              <a:t>: their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1732765" y="3288382"/>
            <a:ext cx="6827035"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load</a:t>
            </a:r>
            <a:r>
              <a:rPr lang="en-GB" sz="1600" dirty="0">
                <a:latin typeface="Chalkboard" panose="03050602040202020205" pitchFamily="66" charset="77"/>
              </a:rPr>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1732765" y="3844918"/>
            <a:ext cx="71318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failure</a:t>
            </a:r>
            <a:r>
              <a:rPr lang="en-GB" sz="1600" dirty="0">
                <a:latin typeface="Chalkboard" panose="03050602040202020205" pitchFamily="66" charset="77"/>
              </a:rPr>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1732765" y="4446058"/>
            <a:ext cx="66492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users</a:t>
            </a:r>
            <a:r>
              <a:rPr lang="en-GB" sz="1600" dirty="0">
                <a:latin typeface="Chalkboard" panose="03050602040202020205" pitchFamily="66" charset="77"/>
              </a:rPr>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748573" y="5047198"/>
            <a:ext cx="7811227" cy="1077218"/>
          </a:xfrm>
          <a:prstGeom prst="rect">
            <a:avLst/>
          </a:prstGeom>
          <a:noFill/>
          <a:ln w="19050">
            <a:solidFill>
              <a:schemeClr val="accent1"/>
            </a:solidFill>
          </a:ln>
        </p:spPr>
        <p:txBody>
          <a:bodyPr wrap="square" rtlCol="0">
            <a:spAutoFit/>
          </a:bodyPr>
          <a:lstStyle/>
          <a:p>
            <a:r>
              <a:rPr lang="en-GB" sz="1600" b="1" dirty="0">
                <a:latin typeface="Chalkboard" panose="03050602040202020205" pitchFamily="66" charset="77"/>
              </a:rPr>
              <a:t>Responsive</a:t>
            </a:r>
            <a:r>
              <a:rPr lang="en-GB" sz="1600" dirty="0">
                <a:latin typeface="Chalkboard" panose="03050602040202020205" pitchFamily="66" charset="77"/>
              </a:rPr>
              <a:t>: The system responds in a timely manner.</a:t>
            </a:r>
          </a:p>
          <a:p>
            <a:r>
              <a:rPr lang="en-GB" sz="1600" b="1" dirty="0">
                <a:latin typeface="Chalkboard" panose="03050602040202020205" pitchFamily="66" charset="77"/>
              </a:rPr>
              <a:t>Resilient</a:t>
            </a:r>
            <a:r>
              <a:rPr lang="en-GB" sz="1600" dirty="0">
                <a:latin typeface="Chalkboard" panose="03050602040202020205" pitchFamily="66" charset="77"/>
              </a:rPr>
              <a:t>: The system stays responsive in the presence of failure.</a:t>
            </a:r>
          </a:p>
          <a:p>
            <a:r>
              <a:rPr lang="en-GB" sz="1600" b="1" dirty="0">
                <a:latin typeface="Chalkboard" panose="03050602040202020205" pitchFamily="66" charset="77"/>
              </a:rPr>
              <a:t>Elastic</a:t>
            </a:r>
            <a:r>
              <a:rPr lang="en-GB" sz="1600" dirty="0">
                <a:latin typeface="Chalkboard" panose="03050602040202020205" pitchFamily="66" charset="77"/>
              </a:rPr>
              <a:t>: The system stays responsive under varying workload.</a:t>
            </a:r>
          </a:p>
          <a:p>
            <a:r>
              <a:rPr lang="en-GB" sz="1600" b="1" dirty="0">
                <a:latin typeface="Chalkboard" panose="03050602040202020205" pitchFamily="66" charset="77"/>
              </a:rPr>
              <a:t>Message Driven</a:t>
            </a:r>
            <a:r>
              <a:rPr lang="en-GB" sz="1600" dirty="0">
                <a:latin typeface="Chalkboard" panose="03050602040202020205" pitchFamily="66" charset="77"/>
              </a:rPr>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203606" y="6342399"/>
            <a:ext cx="3781295" cy="253916"/>
          </a:xfrm>
          <a:prstGeom prst="rect">
            <a:avLst/>
          </a:prstGeom>
          <a:noFill/>
          <a:ln w="19050">
            <a:solidFill>
              <a:schemeClr val="accent1"/>
            </a:solidFill>
          </a:ln>
        </p:spPr>
        <p:txBody>
          <a:bodyPr wrap="square" rtlCol="0">
            <a:spAutoFit/>
          </a:bodyPr>
          <a:lstStyle/>
          <a:p>
            <a:r>
              <a:rPr lang="en-GB" sz="1050" b="1" dirty="0">
                <a:hlinkClick r:id="rId3"/>
              </a:rPr>
              <a:t>https://</a:t>
            </a:r>
            <a:r>
              <a:rPr lang="en-GB" sz="1050" b="1" dirty="0" err="1">
                <a:hlinkClick r:id="rId3"/>
              </a:rPr>
              <a:t>www.reactivemanifesto.org</a:t>
            </a:r>
            <a:r>
              <a:rPr lang="en-GB" sz="1050" b="1" dirty="0">
                <a:hlinkClick r:id="rId3"/>
              </a:rPr>
              <a:t>/</a:t>
            </a:r>
            <a:endParaRPr lang="en-GB" sz="105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101</a:t>
            </a:fld>
            <a:endParaRPr lang="en-US"/>
          </a:p>
        </p:txBody>
      </p:sp>
    </p:spTree>
    <p:extLst>
      <p:ext uri="{BB962C8B-B14F-4D97-AF65-F5344CB8AC3E}">
        <p14:creationId xmlns:p14="http://schemas.microsoft.com/office/powerpoint/2010/main" val="415060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4150A-7A70-BCA1-F441-FA5B7CAAB56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10B73E4-12CA-1128-B379-D2CD31B1B895}"/>
              </a:ext>
            </a:extLst>
          </p:cNvPr>
          <p:cNvSpPr txBox="1"/>
          <p:nvPr/>
        </p:nvSpPr>
        <p:spPr>
          <a:xfrm>
            <a:off x="3832496" y="4073251"/>
            <a:ext cx="1927067"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100" dirty="0"/>
              <a:t>Message Driven</a:t>
            </a:r>
          </a:p>
        </p:txBody>
      </p:sp>
      <p:sp>
        <p:nvSpPr>
          <p:cNvPr id="9" name="TextBox 8">
            <a:extLst>
              <a:ext uri="{FF2B5EF4-FFF2-40B4-BE49-F238E27FC236}">
                <a16:creationId xmlns:a16="http://schemas.microsoft.com/office/drawing/2014/main" id="{3D276628-BEE1-57AC-46B1-B6D0010C36B4}"/>
              </a:ext>
            </a:extLst>
          </p:cNvPr>
          <p:cNvSpPr txBox="1"/>
          <p:nvPr/>
        </p:nvSpPr>
        <p:spPr>
          <a:xfrm>
            <a:off x="3857575" y="2505067"/>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Responsive</a:t>
            </a:r>
          </a:p>
        </p:txBody>
      </p:sp>
      <p:sp>
        <p:nvSpPr>
          <p:cNvPr id="10" name="TextBox 9">
            <a:extLst>
              <a:ext uri="{FF2B5EF4-FFF2-40B4-BE49-F238E27FC236}">
                <a16:creationId xmlns:a16="http://schemas.microsoft.com/office/drawing/2014/main" id="{24B53BB6-226A-8973-CBCC-0180D0289222}"/>
              </a:ext>
            </a:extLst>
          </p:cNvPr>
          <p:cNvSpPr txBox="1"/>
          <p:nvPr/>
        </p:nvSpPr>
        <p:spPr>
          <a:xfrm>
            <a:off x="6018404" y="3230876"/>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Resilient</a:t>
            </a:r>
          </a:p>
        </p:txBody>
      </p:sp>
      <p:sp>
        <p:nvSpPr>
          <p:cNvPr id="11" name="TextBox 10">
            <a:extLst>
              <a:ext uri="{FF2B5EF4-FFF2-40B4-BE49-F238E27FC236}">
                <a16:creationId xmlns:a16="http://schemas.microsoft.com/office/drawing/2014/main" id="{C9E5A2F6-B1F5-97D1-9D19-E291876A5553}"/>
              </a:ext>
            </a:extLst>
          </p:cNvPr>
          <p:cNvSpPr txBox="1"/>
          <p:nvPr/>
        </p:nvSpPr>
        <p:spPr>
          <a:xfrm>
            <a:off x="1642123" y="3214435"/>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Elastic</a:t>
            </a:r>
          </a:p>
        </p:txBody>
      </p:sp>
      <p:cxnSp>
        <p:nvCxnSpPr>
          <p:cNvPr id="13" name="Straight Arrow Connector 12">
            <a:extLst>
              <a:ext uri="{FF2B5EF4-FFF2-40B4-BE49-F238E27FC236}">
                <a16:creationId xmlns:a16="http://schemas.microsoft.com/office/drawing/2014/main" id="{55E2BF75-3558-07ED-BBDF-233A357D4FBB}"/>
              </a:ext>
            </a:extLst>
          </p:cNvPr>
          <p:cNvCxnSpPr>
            <a:cxnSpLocks/>
          </p:cNvCxnSpPr>
          <p:nvPr/>
        </p:nvCxnSpPr>
        <p:spPr>
          <a:xfrm flipV="1">
            <a:off x="4767719" y="2952227"/>
            <a:ext cx="0" cy="9911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AB04E-1C1F-550A-2FFC-E49271F4D905}"/>
              </a:ext>
            </a:extLst>
          </p:cNvPr>
          <p:cNvCxnSpPr>
            <a:cxnSpLocks/>
          </p:cNvCxnSpPr>
          <p:nvPr/>
        </p:nvCxnSpPr>
        <p:spPr>
          <a:xfrm>
            <a:off x="3621589" y="3431348"/>
            <a:ext cx="2306354"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7FABCF-75F0-6DD6-B251-95802F171866}"/>
              </a:ext>
            </a:extLst>
          </p:cNvPr>
          <p:cNvCxnSpPr>
            <a:cxnSpLocks/>
          </p:cNvCxnSpPr>
          <p:nvPr/>
        </p:nvCxnSpPr>
        <p:spPr>
          <a:xfrm flipV="1">
            <a:off x="2617940" y="2665695"/>
            <a:ext cx="1121079" cy="44310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ED361B-D056-3781-1FE3-B9A6C88B033F}"/>
              </a:ext>
            </a:extLst>
          </p:cNvPr>
          <p:cNvCxnSpPr>
            <a:cxnSpLocks/>
          </p:cNvCxnSpPr>
          <p:nvPr/>
        </p:nvCxnSpPr>
        <p:spPr>
          <a:xfrm flipH="1" flipV="1">
            <a:off x="5866878" y="2665696"/>
            <a:ext cx="1310536" cy="4791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7D86C-BC93-104A-970F-1A76C3AE530A}"/>
              </a:ext>
            </a:extLst>
          </p:cNvPr>
          <p:cNvCxnSpPr>
            <a:cxnSpLocks/>
          </p:cNvCxnSpPr>
          <p:nvPr/>
        </p:nvCxnSpPr>
        <p:spPr>
          <a:xfrm flipH="1" flipV="1">
            <a:off x="2610112" y="3623291"/>
            <a:ext cx="1128908" cy="653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18319C-F5BC-1D16-F57B-11E128088CF6}"/>
              </a:ext>
            </a:extLst>
          </p:cNvPr>
          <p:cNvCxnSpPr>
            <a:cxnSpLocks/>
          </p:cNvCxnSpPr>
          <p:nvPr/>
        </p:nvCxnSpPr>
        <p:spPr>
          <a:xfrm flipV="1">
            <a:off x="5815209" y="3720091"/>
            <a:ext cx="1361422" cy="6037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A44BF-0935-8E3A-03B3-38975B3CC7DC}"/>
              </a:ext>
            </a:extLst>
          </p:cNvPr>
          <p:cNvCxnSpPr>
            <a:cxnSpLocks/>
          </p:cNvCxnSpPr>
          <p:nvPr/>
        </p:nvCxnSpPr>
        <p:spPr>
          <a:xfrm>
            <a:off x="512002" y="3821221"/>
            <a:ext cx="7383311" cy="70459"/>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FE41DA-B770-F676-BC0A-F7B20C7DFAD2}"/>
              </a:ext>
            </a:extLst>
          </p:cNvPr>
          <p:cNvCxnSpPr>
            <a:cxnSpLocks/>
          </p:cNvCxnSpPr>
          <p:nvPr/>
        </p:nvCxnSpPr>
        <p:spPr>
          <a:xfrm>
            <a:off x="512002" y="2952228"/>
            <a:ext cx="7473126" cy="156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D11A61-947A-F5A5-9D25-51A34DDCDB77}"/>
              </a:ext>
            </a:extLst>
          </p:cNvPr>
          <p:cNvSpPr txBox="1"/>
          <p:nvPr/>
        </p:nvSpPr>
        <p:spPr>
          <a:xfrm>
            <a:off x="512002" y="2543567"/>
            <a:ext cx="981727" cy="323165"/>
          </a:xfrm>
          <a:prstGeom prst="rect">
            <a:avLst/>
          </a:prstGeom>
          <a:noFill/>
        </p:spPr>
        <p:txBody>
          <a:bodyPr wrap="square" rtlCol="0">
            <a:spAutoFit/>
          </a:bodyPr>
          <a:lstStyle/>
          <a:p>
            <a:r>
              <a:rPr lang="en-US" sz="1500" b="1" dirty="0"/>
              <a:t>Value</a:t>
            </a:r>
          </a:p>
        </p:txBody>
      </p:sp>
      <p:sp>
        <p:nvSpPr>
          <p:cNvPr id="38" name="TextBox 37">
            <a:extLst>
              <a:ext uri="{FF2B5EF4-FFF2-40B4-BE49-F238E27FC236}">
                <a16:creationId xmlns:a16="http://schemas.microsoft.com/office/drawing/2014/main" id="{0AE2871B-6D3C-A3B5-ABA6-3C2714987FE1}"/>
              </a:ext>
            </a:extLst>
          </p:cNvPr>
          <p:cNvSpPr txBox="1"/>
          <p:nvPr/>
        </p:nvSpPr>
        <p:spPr>
          <a:xfrm>
            <a:off x="481901" y="3214436"/>
            <a:ext cx="981727" cy="323165"/>
          </a:xfrm>
          <a:prstGeom prst="rect">
            <a:avLst/>
          </a:prstGeom>
          <a:noFill/>
        </p:spPr>
        <p:txBody>
          <a:bodyPr wrap="square" rtlCol="0">
            <a:spAutoFit/>
          </a:bodyPr>
          <a:lstStyle/>
          <a:p>
            <a:r>
              <a:rPr lang="en-US" sz="1500" b="1" dirty="0"/>
              <a:t>Form</a:t>
            </a:r>
          </a:p>
        </p:txBody>
      </p:sp>
      <p:sp>
        <p:nvSpPr>
          <p:cNvPr id="39" name="TextBox 38">
            <a:extLst>
              <a:ext uri="{FF2B5EF4-FFF2-40B4-BE49-F238E27FC236}">
                <a16:creationId xmlns:a16="http://schemas.microsoft.com/office/drawing/2014/main" id="{233C01DB-C690-048A-9F5C-CCD46239885E}"/>
              </a:ext>
            </a:extLst>
          </p:cNvPr>
          <p:cNvSpPr txBox="1"/>
          <p:nvPr/>
        </p:nvSpPr>
        <p:spPr>
          <a:xfrm>
            <a:off x="481900" y="4048341"/>
            <a:ext cx="981727" cy="323165"/>
          </a:xfrm>
          <a:prstGeom prst="rect">
            <a:avLst/>
          </a:prstGeom>
          <a:noFill/>
        </p:spPr>
        <p:txBody>
          <a:bodyPr wrap="square" rtlCol="0">
            <a:spAutoFit/>
          </a:bodyPr>
          <a:lstStyle/>
          <a:p>
            <a:r>
              <a:rPr lang="en-US" sz="1500" b="1" dirty="0"/>
              <a:t>Means</a:t>
            </a:r>
          </a:p>
        </p:txBody>
      </p:sp>
      <p:sp>
        <p:nvSpPr>
          <p:cNvPr id="4" name="Slide Number Placeholder 3">
            <a:extLst>
              <a:ext uri="{FF2B5EF4-FFF2-40B4-BE49-F238E27FC236}">
                <a16:creationId xmlns:a16="http://schemas.microsoft.com/office/drawing/2014/main" id="{D7DA9E86-6B83-B6A0-E144-C976FAB47F80}"/>
              </a:ext>
            </a:extLst>
          </p:cNvPr>
          <p:cNvSpPr>
            <a:spLocks noGrp="1"/>
          </p:cNvSpPr>
          <p:nvPr>
            <p:ph type="sldNum" sz="quarter" idx="12"/>
          </p:nvPr>
        </p:nvSpPr>
        <p:spPr/>
        <p:txBody>
          <a:bodyPr/>
          <a:lstStyle/>
          <a:p>
            <a:fld id="{D8273862-4A78-4144-8C8C-371630D2B803}" type="slidenum">
              <a:rPr lang="en-US" smtClean="0"/>
              <a:t>102</a:t>
            </a:fld>
            <a:endParaRPr lang="en-US"/>
          </a:p>
        </p:txBody>
      </p:sp>
    </p:spTree>
    <p:extLst>
      <p:ext uri="{BB962C8B-B14F-4D97-AF65-F5344CB8AC3E}">
        <p14:creationId xmlns:p14="http://schemas.microsoft.com/office/powerpoint/2010/main" val="5321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482600" y="1517206"/>
            <a:ext cx="8178800" cy="3823588"/>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103</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4572001" y="4492930"/>
            <a:ext cx="408940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Message Passing</a:t>
            </a:r>
            <a:r>
              <a:rPr lang="en-US" sz="1400" dirty="0">
                <a:latin typeface="Chalkboard" panose="03050602040202020205" pitchFamily="66" charset="77"/>
              </a:rPr>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15083227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104</a:t>
            </a:fld>
            <a:endParaRPr lang="en-US"/>
          </a:p>
        </p:txBody>
      </p:sp>
    </p:spTree>
    <p:extLst>
      <p:ext uri="{BB962C8B-B14F-4D97-AF65-F5344CB8AC3E}">
        <p14:creationId xmlns:p14="http://schemas.microsoft.com/office/powerpoint/2010/main" val="23824265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2171509"/>
            <a:ext cx="8178800" cy="2514980"/>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105</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089344" y="4944250"/>
            <a:ext cx="3185390"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Partitioning</a:t>
            </a:r>
            <a:r>
              <a:rPr lang="en-US" sz="1400" dirty="0">
                <a:latin typeface="Chalkboard" panose="03050602040202020205" pitchFamily="66" charset="77"/>
              </a:rPr>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5511800" y="1233487"/>
            <a:ext cx="321845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Coordinate Dataflow</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“orchestrate a continuous steady flow of information” focusing on division by behavior, not structure</a:t>
            </a:r>
          </a:p>
        </p:txBody>
      </p:sp>
    </p:spTree>
    <p:extLst>
      <p:ext uri="{BB962C8B-B14F-4D97-AF65-F5344CB8AC3E}">
        <p14:creationId xmlns:p14="http://schemas.microsoft.com/office/powerpoint/2010/main" val="40928597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482600" y="2038604"/>
            <a:ext cx="8178800" cy="278079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106</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751852" y="4819394"/>
            <a:ext cx="3820148"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Bulkheads</a:t>
            </a:r>
            <a:r>
              <a:rPr lang="en-US" sz="1400" dirty="0">
                <a:latin typeface="Chalkboard" panose="03050602040202020205" pitchFamily="66" charset="77"/>
              </a:rPr>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9013474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278" y="959643"/>
            <a:ext cx="7596910" cy="4178300"/>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107</a:t>
            </a:fld>
            <a:endParaRPr lang="en-US"/>
          </a:p>
        </p:txBody>
      </p:sp>
      <p:sp>
        <p:nvSpPr>
          <p:cNvPr id="3" name="TextBox 2">
            <a:extLst>
              <a:ext uri="{FF2B5EF4-FFF2-40B4-BE49-F238E27FC236}">
                <a16:creationId xmlns:a16="http://schemas.microsoft.com/office/drawing/2014/main" id="{420987AA-C62B-DDAF-009B-6ECB33ACAE5D}"/>
              </a:ext>
            </a:extLst>
          </p:cNvPr>
          <p:cNvSpPr txBox="1"/>
          <p:nvPr/>
        </p:nvSpPr>
        <p:spPr>
          <a:xfrm>
            <a:off x="628650" y="5313581"/>
            <a:ext cx="3462854"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Blocking Retry</a:t>
            </a:r>
            <a:r>
              <a:rPr lang="en-US" sz="1400" dirty="0">
                <a:latin typeface="Chalkboard" panose="03050602040202020205" pitchFamily="66" charset="77"/>
              </a:rPr>
              <a:t>: Blocking Retry – when we keep trying to process a message, such as when we cannot connect to a DB and retry, creates backpressure as we slow consumption</a:t>
            </a:r>
            <a:r>
              <a:rPr lang="en-US" sz="1400" i="1" dirty="0">
                <a:latin typeface="Chalkboard" panose="03050602040202020205" pitchFamily="66" charset="77"/>
              </a:rPr>
              <a:t>.</a:t>
            </a:r>
            <a:r>
              <a:rPr lang="en-US" sz="1400" dirty="0">
                <a:latin typeface="Chalkboard" panose="03050602040202020205" pitchFamily="66" charset="77"/>
              </a:rPr>
              <a:t> </a:t>
            </a:r>
          </a:p>
        </p:txBody>
      </p:sp>
    </p:spTree>
    <p:extLst>
      <p:ext uri="{BB962C8B-B14F-4D97-AF65-F5344CB8AC3E}">
        <p14:creationId xmlns:p14="http://schemas.microsoft.com/office/powerpoint/2010/main" val="9822236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27428"/>
            <a:ext cx="8178800" cy="3803142"/>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108</a:t>
            </a:fld>
            <a:endParaRPr lang="en-US"/>
          </a:p>
        </p:txBody>
      </p:sp>
    </p:spTree>
    <p:extLst>
      <p:ext uri="{BB962C8B-B14F-4D97-AF65-F5344CB8AC3E}">
        <p14:creationId xmlns:p14="http://schemas.microsoft.com/office/powerpoint/2010/main" val="1888282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66087"/>
            <a:ext cx="8178800" cy="3925824"/>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109</a:t>
            </a:fld>
            <a:endParaRPr lang="en-US"/>
          </a:p>
        </p:txBody>
      </p:sp>
    </p:spTree>
    <p:extLst>
      <p:ext uri="{BB962C8B-B14F-4D97-AF65-F5344CB8AC3E}">
        <p14:creationId xmlns:p14="http://schemas.microsoft.com/office/powerpoint/2010/main" val="1488604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6373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Tree>
    <p:extLst>
      <p:ext uri="{BB962C8B-B14F-4D97-AF65-F5344CB8AC3E}">
        <p14:creationId xmlns:p14="http://schemas.microsoft.com/office/powerpoint/2010/main" val="229835105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EBE4-420E-582F-5F61-21C9B5549FB9}"/>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71E9D3-23A0-3DC3-618D-FB39ACEF0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14971"/>
            <a:ext cx="8178800" cy="4028057"/>
          </a:xfrm>
          <a:prstGeom prst="rect">
            <a:avLst/>
          </a:prstGeom>
        </p:spPr>
      </p:pic>
      <p:sp>
        <p:nvSpPr>
          <p:cNvPr id="4" name="Slide Number Placeholder 3">
            <a:extLst>
              <a:ext uri="{FF2B5EF4-FFF2-40B4-BE49-F238E27FC236}">
                <a16:creationId xmlns:a16="http://schemas.microsoft.com/office/drawing/2014/main" id="{E560C0F4-27BE-56A4-FAC3-8F5AFBF8C6E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110</a:t>
            </a:fld>
            <a:endParaRPr lang="en-US"/>
          </a:p>
        </p:txBody>
      </p:sp>
    </p:spTree>
    <p:extLst>
      <p:ext uri="{BB962C8B-B14F-4D97-AF65-F5344CB8AC3E}">
        <p14:creationId xmlns:p14="http://schemas.microsoft.com/office/powerpoint/2010/main" val="32327477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E881-FD6C-DAC6-973C-B6FC669F1BA1}"/>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B9083D-A0F7-6710-C278-8B330C40BF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9254" y="1339850"/>
            <a:ext cx="5665493" cy="4178300"/>
          </a:xfrm>
          <a:prstGeom prst="rect">
            <a:avLst/>
          </a:prstGeom>
        </p:spPr>
      </p:pic>
      <p:sp>
        <p:nvSpPr>
          <p:cNvPr id="2" name="Slide Number Placeholder 1">
            <a:extLst>
              <a:ext uri="{FF2B5EF4-FFF2-40B4-BE49-F238E27FC236}">
                <a16:creationId xmlns:a16="http://schemas.microsoft.com/office/drawing/2014/main" id="{CAF703E5-D05B-7AD5-02D4-CFDBF33B0ACF}"/>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111</a:t>
            </a:fld>
            <a:endParaRPr lang="en-US"/>
          </a:p>
        </p:txBody>
      </p:sp>
    </p:spTree>
    <p:extLst>
      <p:ext uri="{BB962C8B-B14F-4D97-AF65-F5344CB8AC3E}">
        <p14:creationId xmlns:p14="http://schemas.microsoft.com/office/powerpoint/2010/main" val="33750718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70EDC2-45B1-5DBE-91E0-E494A43E041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DFEF4A-0729-D247-887A-40625932C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CBAE676-B0B4-C917-798D-E4A4389AB01E}"/>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Putting It Together</a:t>
            </a:r>
          </a:p>
        </p:txBody>
      </p:sp>
      <p:sp>
        <p:nvSpPr>
          <p:cNvPr id="12" name="Rectangle 11">
            <a:extLst>
              <a:ext uri="{FF2B5EF4-FFF2-40B4-BE49-F238E27FC236}">
                <a16:creationId xmlns:a16="http://schemas.microsoft.com/office/drawing/2014/main" id="{3462BEBD-79EE-5667-9329-DC84EB0CD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B26CE5D5-D02A-03D7-A212-E98D6C20F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A02C6F0-7374-4293-DC53-9623615D2FB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112</a:t>
            </a:fld>
            <a:endParaRPr lang="en-US"/>
          </a:p>
        </p:txBody>
      </p:sp>
    </p:spTree>
    <p:extLst>
      <p:ext uri="{BB962C8B-B14F-4D97-AF65-F5344CB8AC3E}">
        <p14:creationId xmlns:p14="http://schemas.microsoft.com/office/powerpoint/2010/main" val="2037105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DBA8A-53AA-0652-5986-E99BBFFB65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CDE335-D53C-82CB-5547-EE4D3A337904}"/>
              </a:ext>
            </a:extLst>
          </p:cNvPr>
          <p:cNvSpPr>
            <a:spLocks noGrp="1"/>
          </p:cNvSpPr>
          <p:nvPr>
            <p:ph type="sldNum" sz="quarter" idx="12"/>
          </p:nvPr>
        </p:nvSpPr>
        <p:spPr/>
        <p:txBody>
          <a:bodyPr/>
          <a:lstStyle/>
          <a:p>
            <a:fld id="{867D4A06-35AE-BD4A-84A9-613A26F3D41D}" type="slidenum">
              <a:rPr lang="en-US" smtClean="0"/>
              <a:pPr/>
              <a:t>113</a:t>
            </a:fld>
            <a:endParaRPr lang="en-US"/>
          </a:p>
        </p:txBody>
      </p:sp>
      <p:sp>
        <p:nvSpPr>
          <p:cNvPr id="6" name="TextBox 5">
            <a:extLst>
              <a:ext uri="{FF2B5EF4-FFF2-40B4-BE49-F238E27FC236}">
                <a16:creationId xmlns:a16="http://schemas.microsoft.com/office/drawing/2014/main" id="{1E19C28A-F9D5-3F0C-A4BD-2602F7283153}"/>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latin typeface="Chalkboard" panose="03050602040202020205" pitchFamily="66" charset="77"/>
              </a:rPr>
              <a:t>Readme</a:t>
            </a:r>
          </a:p>
          <a:p>
            <a:pPr marL="457200" indent="-457200">
              <a:buFont typeface="Arial" panose="020B0604020202020204" pitchFamily="34" charset="0"/>
              <a:buChar char="•"/>
            </a:pPr>
            <a:r>
              <a:rPr lang="en-GB" dirty="0">
                <a:latin typeface="Chalkboard" panose="03050602040202020205" pitchFamily="66" charset="77"/>
              </a:rPr>
              <a:t>Slides</a:t>
            </a:r>
          </a:p>
        </p:txBody>
      </p:sp>
      <p:sp>
        <p:nvSpPr>
          <p:cNvPr id="7" name="TextBox 6">
            <a:extLst>
              <a:ext uri="{FF2B5EF4-FFF2-40B4-BE49-F238E27FC236}">
                <a16:creationId xmlns:a16="http://schemas.microsoft.com/office/drawing/2014/main" id="{2F1B4A7F-0767-95AD-5A23-9EF2F61F4793}"/>
              </a:ext>
            </a:extLst>
          </p:cNvPr>
          <p:cNvSpPr txBox="1"/>
          <p:nvPr/>
        </p:nvSpPr>
        <p:spPr>
          <a:xfrm>
            <a:off x="742188" y="1866553"/>
            <a:ext cx="3451860" cy="400110"/>
          </a:xfrm>
          <a:prstGeom prst="rect">
            <a:avLst/>
          </a:prstGeom>
          <a:noFill/>
        </p:spPr>
        <p:txBody>
          <a:bodyPr wrap="square" rtlCol="0">
            <a:spAutoFit/>
          </a:bodyPr>
          <a:lstStyle/>
          <a:p>
            <a:r>
              <a:rPr lang="en-GB" sz="2000" dirty="0">
                <a:latin typeface="Chalkboard" panose="03050602040202020205" pitchFamily="66" charset="77"/>
              </a:rPr>
              <a:t> Flow</a:t>
            </a:r>
          </a:p>
        </p:txBody>
      </p:sp>
      <p:sp>
        <p:nvSpPr>
          <p:cNvPr id="2" name="Title 3">
            <a:extLst>
              <a:ext uri="{FF2B5EF4-FFF2-40B4-BE49-F238E27FC236}">
                <a16:creationId xmlns:a16="http://schemas.microsoft.com/office/drawing/2014/main" id="{538E5FE6-6637-B0DB-0683-433E7F8A1A72}"/>
              </a:ext>
            </a:extLst>
          </p:cNvPr>
          <p:cNvSpPr>
            <a:spLocks noGrp="1"/>
          </p:cNvSpPr>
          <p:nvPr>
            <p:ph type="title"/>
          </p:nvPr>
        </p:nvSpPr>
        <p:spPr>
          <a:xfrm>
            <a:off x="457200" y="274638"/>
            <a:ext cx="8229600" cy="1143000"/>
          </a:xfrm>
        </p:spPr>
        <p:txBody>
          <a:bodyPr>
            <a:normAutofit/>
          </a:bodyPr>
          <a:lstStyle/>
          <a:p>
            <a:pPr algn="l"/>
            <a:r>
              <a:rPr lang="en-US" sz="2800" dirty="0">
                <a:latin typeface="Chalkboard" panose="03050602040202020205" pitchFamily="66" charset="77"/>
              </a:rPr>
              <a:t>Exercise material</a:t>
            </a:r>
          </a:p>
        </p:txBody>
      </p:sp>
      <p:pic>
        <p:nvPicPr>
          <p:cNvPr id="1026" name="Picture 2" descr="Don't Panic text decor, The Hitchhiker's Guide to the Galaxy ...">
            <a:extLst>
              <a:ext uri="{FF2B5EF4-FFF2-40B4-BE49-F238E27FC236}">
                <a16:creationId xmlns:a16="http://schemas.microsoft.com/office/drawing/2014/main" id="{E1CC2FB3-2533-E661-D967-51FC90EA6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0594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6DF2ED-C1B5-A0F2-5301-249F805C364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BDA555A-F774-4105-91B1-56A9AD570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506B99-3C0A-FB0C-3CC5-9B0D8A0492E8}"/>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Process Automation</a:t>
            </a:r>
          </a:p>
        </p:txBody>
      </p:sp>
      <p:sp>
        <p:nvSpPr>
          <p:cNvPr id="4" name="Text Placeholder 3">
            <a:extLst>
              <a:ext uri="{FF2B5EF4-FFF2-40B4-BE49-F238E27FC236}">
                <a16:creationId xmlns:a16="http://schemas.microsoft.com/office/drawing/2014/main" id="{094DCCFA-A22F-36D4-5E66-5A4CEB85FECF}"/>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BEC977B9-3223-62EC-BB2D-7F8849DCA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95FD5B9-4B24-2D0B-E3C3-099C2339867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114</a:t>
            </a:fld>
            <a:endParaRPr lang="en-US"/>
          </a:p>
        </p:txBody>
      </p:sp>
    </p:spTree>
    <p:extLst>
      <p:ext uri="{BB962C8B-B14F-4D97-AF65-F5344CB8AC3E}">
        <p14:creationId xmlns:p14="http://schemas.microsoft.com/office/powerpoint/2010/main" val="13910266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1">
          <a:extLst>
            <a:ext uri="{FF2B5EF4-FFF2-40B4-BE49-F238E27FC236}">
              <a16:creationId xmlns:a16="http://schemas.microsoft.com/office/drawing/2014/main" id="{34BCBCE9-A17C-BDC4-DA05-B5E2D0CFAD6E}"/>
            </a:ext>
          </a:extLst>
        </p:cNvPr>
        <p:cNvGrpSpPr/>
        <p:nvPr/>
      </p:nvGrpSpPr>
      <p:grpSpPr>
        <a:xfrm>
          <a:off x="0" y="0"/>
          <a:ext cx="0" cy="0"/>
          <a:chOff x="0" y="0"/>
          <a:chExt cx="0" cy="0"/>
        </a:xfrm>
      </p:grpSpPr>
      <p:sp useBgFill="1">
        <p:nvSpPr>
          <p:cNvPr id="428" name="Rectangle 427">
            <a:extLst>
              <a:ext uri="{FF2B5EF4-FFF2-40B4-BE49-F238E27FC236}">
                <a16:creationId xmlns:a16="http://schemas.microsoft.com/office/drawing/2014/main" id="{9E13C513-94E9-7500-F15C-B96ABB3D2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Google Shape;422;p83">
            <a:extLst>
              <a:ext uri="{FF2B5EF4-FFF2-40B4-BE49-F238E27FC236}">
                <a16:creationId xmlns:a16="http://schemas.microsoft.com/office/drawing/2014/main" id="{376E4196-9639-9DCE-B9CC-4342BC66548A}"/>
              </a:ext>
            </a:extLst>
          </p:cNvPr>
          <p:cNvSpPr txBox="1">
            <a:spLocks noGrp="1"/>
          </p:cNvSpPr>
          <p:nvPr>
            <p:ph type="title"/>
          </p:nvPr>
        </p:nvSpPr>
        <p:spPr>
          <a:xfrm>
            <a:off x="628650" y="365125"/>
            <a:ext cx="7886700" cy="1325563"/>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4700" kern="1200" dirty="0">
                <a:solidFill>
                  <a:schemeClr val="tx1"/>
                </a:solidFill>
                <a:latin typeface="Chalkboard" panose="03050602040202020205" pitchFamily="66" charset="77"/>
              </a:rPr>
              <a:t>What is a microservice?</a:t>
            </a:r>
          </a:p>
        </p:txBody>
      </p:sp>
      <p:sp>
        <p:nvSpPr>
          <p:cNvPr id="430" name="sketch line">
            <a:extLst>
              <a:ext uri="{FF2B5EF4-FFF2-40B4-BE49-F238E27FC236}">
                <a16:creationId xmlns:a16="http://schemas.microsoft.com/office/drawing/2014/main" id="{BD786C81-7CFA-F440-9B84-FF5AA5E14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Google Shape;423;p83">
            <a:extLst>
              <a:ext uri="{FF2B5EF4-FFF2-40B4-BE49-F238E27FC236}">
                <a16:creationId xmlns:a16="http://schemas.microsoft.com/office/drawing/2014/main" id="{CF14156D-1A22-0E81-A622-C75F215DAAF9}"/>
              </a:ext>
            </a:extLst>
          </p:cNvPr>
          <p:cNvSpPr txBox="1"/>
          <p:nvPr/>
        </p:nvSpPr>
        <p:spPr>
          <a:xfrm>
            <a:off x="628650" y="1929384"/>
            <a:ext cx="7886700" cy="4251960"/>
          </a:xfrm>
          <a:prstGeom prst="rect">
            <a:avLst/>
          </a:prstGeom>
        </p:spPr>
        <p:txBody>
          <a:bodyPr spcFirstLastPara="1" vert="horz" lIns="91440" tIns="45720" rIns="91440" bIns="45720" rtlCol="0" anchorCtr="0">
            <a:normAutofit/>
          </a:bodyPr>
          <a:lstStyle/>
          <a:p>
            <a:pPr defTabSz="914400">
              <a:lnSpc>
                <a:spcPct val="90000"/>
              </a:lnSpc>
              <a:spcAft>
                <a:spcPts val="600"/>
              </a:spcAft>
            </a:pPr>
            <a:r>
              <a:rPr lang="en-US" sz="1900" dirty="0">
                <a:latin typeface="Chalkboard" panose="03050602040202020205" pitchFamily="66" charset="77"/>
                <a:sym typeface="Ubuntu"/>
              </a:rPr>
              <a:t>SOA is focused on business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These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are performed in different steps (also called </a:t>
            </a:r>
            <a:r>
              <a:rPr lang="en-US" sz="1900" i="1" dirty="0">
                <a:latin typeface="Chalkboard" panose="03050602040202020205" pitchFamily="66" charset="77"/>
                <a:sym typeface="Ubuntu"/>
              </a:rPr>
              <a:t>activities</a:t>
            </a:r>
            <a:r>
              <a:rPr lang="en-US" sz="1900" dirty="0">
                <a:latin typeface="Chalkboard" panose="03050602040202020205" pitchFamily="66" charset="77"/>
                <a:sym typeface="Ubuntu"/>
              </a:rPr>
              <a:t> or </a:t>
            </a:r>
            <a:r>
              <a:rPr lang="en-US" sz="1900" i="1" dirty="0">
                <a:latin typeface="Chalkboard" panose="03050602040202020205" pitchFamily="66" charset="77"/>
                <a:sym typeface="Ubuntu"/>
              </a:rPr>
              <a:t>tasks</a:t>
            </a:r>
            <a:r>
              <a:rPr lang="en-US" sz="1900" dirty="0">
                <a:latin typeface="Chalkboard" panose="03050602040202020205" pitchFamily="66" charset="77"/>
                <a:sym typeface="Ubuntu"/>
              </a:rPr>
              <a:t>) on different systems. The primary goal of a </a:t>
            </a:r>
            <a:r>
              <a:rPr lang="en-US" sz="1900" b="1" dirty="0">
                <a:latin typeface="Chalkboard" panose="03050602040202020205" pitchFamily="66" charset="77"/>
                <a:sym typeface="Ubuntu"/>
              </a:rPr>
              <a:t>service</a:t>
            </a:r>
            <a:r>
              <a:rPr lang="en-US" sz="1900" dirty="0">
                <a:latin typeface="Chalkboard" panose="03050602040202020205" pitchFamily="66" charset="77"/>
                <a:sym typeface="Ubuntu"/>
              </a:rPr>
              <a:t> is to represent a “natural” step of business functionality. That is, according to the domain for which it’s provided, </a:t>
            </a:r>
            <a:r>
              <a:rPr lang="en-US" sz="1900" i="1" dirty="0">
                <a:latin typeface="Chalkboard" panose="03050602040202020205" pitchFamily="66" charset="77"/>
                <a:sym typeface="Ubuntu"/>
              </a:rPr>
              <a:t>a service should represent a self-contained functionality that corresponds to a real-world business activity</a:t>
            </a:r>
            <a:r>
              <a:rPr lang="en-US" sz="1900" dirty="0">
                <a:latin typeface="Chalkboard" panose="03050602040202020205" pitchFamily="66" charset="77"/>
                <a:sym typeface="Ubuntu"/>
              </a:rPr>
              <a:t>.</a:t>
            </a:r>
          </a:p>
          <a:p>
            <a:pPr indent="-228600" defTabSz="914400">
              <a:lnSpc>
                <a:spcPct val="90000"/>
              </a:lnSpc>
              <a:spcAft>
                <a:spcPts val="600"/>
              </a:spcAft>
              <a:buFont typeface="Arial" panose="020B0604020202020204" pitchFamily="34" charset="0"/>
              <a:buChar char="•"/>
            </a:pPr>
            <a:endParaRPr lang="en-US" sz="1900" dirty="0">
              <a:latin typeface="Chalkboard" panose="03050602040202020205" pitchFamily="66" charset="77"/>
            </a:endParaRPr>
          </a:p>
          <a:p>
            <a:pPr defTabSz="914400">
              <a:lnSpc>
                <a:spcPct val="90000"/>
              </a:lnSpc>
              <a:spcAft>
                <a:spcPts val="600"/>
              </a:spcAft>
            </a:pPr>
            <a:r>
              <a:rPr lang="en-US" sz="1900" dirty="0" err="1">
                <a:latin typeface="Chalkboard" panose="03050602040202020205" pitchFamily="66" charset="77"/>
              </a:rPr>
              <a:t>Josuttis</a:t>
            </a:r>
            <a:r>
              <a:rPr lang="en-US" sz="1900" dirty="0">
                <a:latin typeface="Chalkboard" panose="03050602040202020205" pitchFamily="66" charset="77"/>
              </a:rPr>
              <a:t>, Nicolai M.. SOA in Practice: The Art of Distributed System Design . O'Reilly Media. Kindle Edition. </a:t>
            </a:r>
          </a:p>
        </p:txBody>
      </p:sp>
    </p:spTree>
    <p:extLst>
      <p:ext uri="{BB962C8B-B14F-4D97-AF65-F5344CB8AC3E}">
        <p14:creationId xmlns:p14="http://schemas.microsoft.com/office/powerpoint/2010/main" val="42245116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5998E1-6B6F-E092-8F83-2BFD9DB7937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93AC90-D0DE-BB92-6FFF-12EAE433A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6670B889-E532-F248-1819-57BF9F5CBCAD}"/>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BPMN</a:t>
            </a:r>
          </a:p>
        </p:txBody>
      </p:sp>
      <p:sp>
        <p:nvSpPr>
          <p:cNvPr id="12" name="Rectangle 11">
            <a:extLst>
              <a:ext uri="{FF2B5EF4-FFF2-40B4-BE49-F238E27FC236}">
                <a16:creationId xmlns:a16="http://schemas.microsoft.com/office/drawing/2014/main" id="{545B9884-6EE8-C809-AD88-FA44B767F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25459F87-BC06-5CB8-B8A0-CDB6C6387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35BB379-E974-9C0F-A856-1A978B97989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116</a:t>
            </a:fld>
            <a:endParaRPr lang="en-US"/>
          </a:p>
        </p:txBody>
      </p:sp>
    </p:spTree>
    <p:extLst>
      <p:ext uri="{BB962C8B-B14F-4D97-AF65-F5344CB8AC3E}">
        <p14:creationId xmlns:p14="http://schemas.microsoft.com/office/powerpoint/2010/main" val="40084796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065E3C-F521-1544-0BB2-84F2D470AE9A}"/>
              </a:ext>
            </a:extLst>
          </p:cNvPr>
          <p:cNvSpPr>
            <a:spLocks noGrp="1"/>
          </p:cNvSpPr>
          <p:nvPr>
            <p:ph type="sldNum" sz="quarter" idx="12"/>
          </p:nvPr>
        </p:nvSpPr>
        <p:spPr/>
        <p:txBody>
          <a:bodyPr/>
          <a:lstStyle/>
          <a:p>
            <a:fld id="{867D4A06-35AE-BD4A-84A9-613A26F3D41D}" type="slidenum">
              <a:rPr lang="en-US" smtClean="0"/>
              <a:pPr/>
              <a:t>117</a:t>
            </a:fld>
            <a:endParaRPr lang="en-US"/>
          </a:p>
        </p:txBody>
      </p:sp>
      <p:pic>
        <p:nvPicPr>
          <p:cNvPr id="8" name="Picture 7">
            <a:extLst>
              <a:ext uri="{FF2B5EF4-FFF2-40B4-BE49-F238E27FC236}">
                <a16:creationId xmlns:a16="http://schemas.microsoft.com/office/drawing/2014/main" id="{02CEE779-250C-E9CE-0484-71B71A43066D}"/>
              </a:ext>
            </a:extLst>
          </p:cNvPr>
          <p:cNvPicPr>
            <a:picLocks noChangeAspect="1"/>
          </p:cNvPicPr>
          <p:nvPr/>
        </p:nvPicPr>
        <p:blipFill>
          <a:blip r:embed="rId2"/>
          <a:stretch>
            <a:fillRect/>
          </a:stretch>
        </p:blipFill>
        <p:spPr>
          <a:xfrm>
            <a:off x="590647" y="3012440"/>
            <a:ext cx="7962705" cy="833120"/>
          </a:xfrm>
          <a:prstGeom prst="rect">
            <a:avLst/>
          </a:prstGeom>
        </p:spPr>
      </p:pic>
      <p:sp>
        <p:nvSpPr>
          <p:cNvPr id="10" name="TextBox 9">
            <a:extLst>
              <a:ext uri="{FF2B5EF4-FFF2-40B4-BE49-F238E27FC236}">
                <a16:creationId xmlns:a16="http://schemas.microsoft.com/office/drawing/2014/main" id="{3D6CE798-5846-9519-F247-9C13F795856F}"/>
              </a:ext>
            </a:extLst>
          </p:cNvPr>
          <p:cNvSpPr txBox="1"/>
          <p:nvPr/>
        </p:nvSpPr>
        <p:spPr>
          <a:xfrm>
            <a:off x="772159" y="5327650"/>
            <a:ext cx="7781193" cy="523220"/>
          </a:xfrm>
          <a:prstGeom prst="rect">
            <a:avLst/>
          </a:prstGeom>
          <a:noFill/>
        </p:spPr>
        <p:txBody>
          <a:bodyPr wrap="square">
            <a:spAutoFit/>
          </a:bodyPr>
          <a:lstStyle/>
          <a:p>
            <a:r>
              <a:rPr lang="en-GB" sz="1400" b="1" dirty="0">
                <a:effectLst/>
                <a:latin typeface="Chalkboard" panose="03050602040202020205" pitchFamily="66" charset="77"/>
              </a:rPr>
              <a:t>BPMN</a:t>
            </a:r>
            <a:r>
              <a:rPr lang="en-GB" sz="1400" dirty="0">
                <a:effectLst/>
                <a:latin typeface="Chalkboard" panose="03050602040202020205" pitchFamily="66" charset="77"/>
              </a:rPr>
              <a:t> stands for </a:t>
            </a:r>
            <a:r>
              <a:rPr lang="en-GB" sz="1400" i="1" dirty="0">
                <a:effectLst/>
                <a:latin typeface="Chalkboard" panose="03050602040202020205" pitchFamily="66" charset="77"/>
              </a:rPr>
              <a:t>Business Development Management and Notation</a:t>
            </a:r>
            <a:r>
              <a:rPr lang="en-GB" sz="1400" dirty="0">
                <a:effectLst/>
                <a:latin typeface="Chalkboard" panose="03050602040202020205" pitchFamily="66" charset="77"/>
              </a:rPr>
              <a:t>. It is a visual language for diagramming a business processes in a clear, standardized and comprehensive way. </a:t>
            </a:r>
            <a:endParaRPr lang="en-GB" sz="1400" dirty="0">
              <a:latin typeface="Chalkboard" panose="03050602040202020205" pitchFamily="66" charset="77"/>
            </a:endParaRPr>
          </a:p>
        </p:txBody>
      </p:sp>
      <p:sp>
        <p:nvSpPr>
          <p:cNvPr id="11" name="TextBox 10">
            <a:extLst>
              <a:ext uri="{FF2B5EF4-FFF2-40B4-BE49-F238E27FC236}">
                <a16:creationId xmlns:a16="http://schemas.microsoft.com/office/drawing/2014/main" id="{802245D5-6376-8255-1256-C46FD835D516}"/>
              </a:ext>
            </a:extLst>
          </p:cNvPr>
          <p:cNvSpPr txBox="1"/>
          <p:nvPr/>
        </p:nvSpPr>
        <p:spPr>
          <a:xfrm>
            <a:off x="772159" y="1168400"/>
            <a:ext cx="2103140" cy="276999"/>
          </a:xfrm>
          <a:prstGeom prst="rect">
            <a:avLst/>
          </a:prstGeom>
          <a:noFill/>
        </p:spPr>
        <p:txBody>
          <a:bodyPr wrap="non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start</a:t>
            </a:r>
            <a:r>
              <a:rPr lang="en-GB" sz="1200" dirty="0">
                <a:latin typeface="Chalkboard" panose="03050602040202020205" pitchFamily="66" charset="77"/>
              </a:rPr>
              <a:t> event begins a flow</a:t>
            </a:r>
          </a:p>
        </p:txBody>
      </p:sp>
      <p:cxnSp>
        <p:nvCxnSpPr>
          <p:cNvPr id="13" name="Straight Arrow Connector 12">
            <a:extLst>
              <a:ext uri="{FF2B5EF4-FFF2-40B4-BE49-F238E27FC236}">
                <a16:creationId xmlns:a16="http://schemas.microsoft.com/office/drawing/2014/main" id="{3B953976-E529-9FF5-01B0-BED97EDBDAE9}"/>
              </a:ext>
            </a:extLst>
          </p:cNvPr>
          <p:cNvCxnSpPr/>
          <p:nvPr/>
        </p:nvCxnSpPr>
        <p:spPr>
          <a:xfrm flipH="1">
            <a:off x="985520" y="1530350"/>
            <a:ext cx="833120" cy="13855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F698D14-9FDF-66B8-44CE-436209AD6CD2}"/>
              </a:ext>
            </a:extLst>
          </p:cNvPr>
          <p:cNvSpPr txBox="1"/>
          <p:nvPr/>
        </p:nvSpPr>
        <p:spPr>
          <a:xfrm>
            <a:off x="6268701" y="964089"/>
            <a:ext cx="2392130" cy="276999"/>
          </a:xfrm>
          <a:prstGeom prst="rect">
            <a:avLst/>
          </a:prstGeom>
          <a:noFill/>
        </p:spPr>
        <p:txBody>
          <a:bodyPr wrap="none" rtlCol="0">
            <a:spAutoFit/>
          </a:bodyPr>
          <a:lstStyle/>
          <a:p>
            <a:r>
              <a:rPr lang="en-GB" sz="1200" dirty="0">
                <a:latin typeface="Chalkboard" panose="03050602040202020205" pitchFamily="66" charset="77"/>
              </a:rPr>
              <a:t>An </a:t>
            </a:r>
            <a:r>
              <a:rPr lang="en-GB" sz="1200" b="1" dirty="0">
                <a:latin typeface="Chalkboard" panose="03050602040202020205" pitchFamily="66" charset="77"/>
              </a:rPr>
              <a:t>end</a:t>
            </a:r>
            <a:r>
              <a:rPr lang="en-GB" sz="1200" dirty="0">
                <a:latin typeface="Chalkboard" panose="03050602040202020205" pitchFamily="66" charset="77"/>
              </a:rPr>
              <a:t> event terminates a flow</a:t>
            </a:r>
          </a:p>
        </p:txBody>
      </p:sp>
      <p:cxnSp>
        <p:nvCxnSpPr>
          <p:cNvPr id="15" name="Straight Arrow Connector 14">
            <a:extLst>
              <a:ext uri="{FF2B5EF4-FFF2-40B4-BE49-F238E27FC236}">
                <a16:creationId xmlns:a16="http://schemas.microsoft.com/office/drawing/2014/main" id="{D769F0F1-CB8E-8839-11EF-AB1E80E95DB3}"/>
              </a:ext>
            </a:extLst>
          </p:cNvPr>
          <p:cNvCxnSpPr>
            <a:cxnSpLocks/>
          </p:cNvCxnSpPr>
          <p:nvPr/>
        </p:nvCxnSpPr>
        <p:spPr>
          <a:xfrm>
            <a:off x="7315182" y="1326039"/>
            <a:ext cx="772178" cy="14820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902DF50-875D-7E6C-F24F-B39BAE70B2BD}"/>
              </a:ext>
            </a:extLst>
          </p:cNvPr>
          <p:cNvSpPr txBox="1"/>
          <p:nvPr/>
        </p:nvSpPr>
        <p:spPr>
          <a:xfrm>
            <a:off x="5357134" y="4579481"/>
            <a:ext cx="2730225" cy="276999"/>
          </a:xfrm>
          <a:prstGeom prst="rect">
            <a:avLst/>
          </a:prstGeom>
          <a:noFill/>
        </p:spPr>
        <p:txBody>
          <a:bodyPr wrap="square" rtlCol="0">
            <a:spAutoFit/>
          </a:bodyPr>
          <a:lstStyle/>
          <a:p>
            <a:r>
              <a:rPr lang="en-GB" sz="1200" dirty="0">
                <a:latin typeface="Chalkboard" panose="03050602040202020205" pitchFamily="66" charset="77"/>
              </a:rPr>
              <a:t>The end event throws a </a:t>
            </a:r>
            <a:r>
              <a:rPr lang="en-GB" sz="1200" b="1" dirty="0">
                <a:latin typeface="Chalkboard" panose="03050602040202020205" pitchFamily="66" charset="77"/>
              </a:rPr>
              <a:t>message</a:t>
            </a:r>
          </a:p>
        </p:txBody>
      </p:sp>
      <p:cxnSp>
        <p:nvCxnSpPr>
          <p:cNvPr id="18" name="Straight Arrow Connector 17">
            <a:extLst>
              <a:ext uri="{FF2B5EF4-FFF2-40B4-BE49-F238E27FC236}">
                <a16:creationId xmlns:a16="http://schemas.microsoft.com/office/drawing/2014/main" id="{B055EB00-92EA-C9F0-A844-FA2204B1B937}"/>
              </a:ext>
            </a:extLst>
          </p:cNvPr>
          <p:cNvCxnSpPr>
            <a:cxnSpLocks/>
          </p:cNvCxnSpPr>
          <p:nvPr/>
        </p:nvCxnSpPr>
        <p:spPr>
          <a:xfrm flipV="1">
            <a:off x="6624320" y="3751878"/>
            <a:ext cx="1290320" cy="7282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DDC77F2-D557-F074-5161-75502DB47A96}"/>
              </a:ext>
            </a:extLst>
          </p:cNvPr>
          <p:cNvSpPr txBox="1"/>
          <p:nvPr/>
        </p:nvSpPr>
        <p:spPr>
          <a:xfrm>
            <a:off x="3261359" y="1349038"/>
            <a:ext cx="2466316" cy="461665"/>
          </a:xfrm>
          <a:prstGeom prst="rect">
            <a:avLst/>
          </a:prstGeom>
          <a:noFill/>
        </p:spPr>
        <p:txBody>
          <a:bodyPr wrap="none" rtlCol="0">
            <a:spAutoFit/>
          </a:bodyPr>
          <a:lstStyle/>
          <a:p>
            <a:r>
              <a:rPr lang="en-GB" sz="1200" dirty="0">
                <a:latin typeface="Chalkboard" panose="03050602040202020205" pitchFamily="66" charset="77"/>
              </a:rPr>
              <a:t>In a </a:t>
            </a:r>
            <a:r>
              <a:rPr lang="en-GB" sz="1200" b="1" dirty="0">
                <a:latin typeface="Chalkboard" panose="03050602040202020205" pitchFamily="66" charset="77"/>
              </a:rPr>
              <a:t>sequence</a:t>
            </a:r>
            <a:r>
              <a:rPr lang="en-GB" sz="1200" dirty="0">
                <a:latin typeface="Chalkboard" panose="03050602040202020205" pitchFamily="66" charset="77"/>
              </a:rPr>
              <a:t> flow arrows show</a:t>
            </a:r>
          </a:p>
          <a:p>
            <a:r>
              <a:rPr lang="en-GB" sz="1200" dirty="0">
                <a:latin typeface="Chalkboard" panose="03050602040202020205" pitchFamily="66" charset="77"/>
              </a:rPr>
              <a:t>The path of execution</a:t>
            </a:r>
          </a:p>
        </p:txBody>
      </p:sp>
      <p:cxnSp>
        <p:nvCxnSpPr>
          <p:cNvPr id="22" name="Straight Arrow Connector 21">
            <a:extLst>
              <a:ext uri="{FF2B5EF4-FFF2-40B4-BE49-F238E27FC236}">
                <a16:creationId xmlns:a16="http://schemas.microsoft.com/office/drawing/2014/main" id="{CFAC7BDB-F432-3AEC-F716-5A7785CDC3E6}"/>
              </a:ext>
            </a:extLst>
          </p:cNvPr>
          <p:cNvCxnSpPr>
            <a:cxnSpLocks/>
          </p:cNvCxnSpPr>
          <p:nvPr/>
        </p:nvCxnSpPr>
        <p:spPr>
          <a:xfrm>
            <a:off x="4318000" y="1907223"/>
            <a:ext cx="176517" cy="1283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15381DF-D2DA-6520-0D39-678C7CEE99E9}"/>
              </a:ext>
            </a:extLst>
          </p:cNvPr>
          <p:cNvSpPr txBox="1"/>
          <p:nvPr/>
        </p:nvSpPr>
        <p:spPr>
          <a:xfrm>
            <a:off x="2401148" y="246380"/>
            <a:ext cx="4341701" cy="276999"/>
          </a:xfrm>
          <a:prstGeom prst="rect">
            <a:avLst/>
          </a:prstGeom>
          <a:noFill/>
        </p:spPr>
        <p:txBody>
          <a:bodyPr wrap="none" rtlCol="0">
            <a:spAutoFit/>
          </a:bodyPr>
          <a:lstStyle/>
          <a:p>
            <a:r>
              <a:rPr lang="en-GB" sz="1200" dirty="0">
                <a:latin typeface="Chalkboard" panose="03050602040202020205" pitchFamily="66" charset="77"/>
              </a:rPr>
              <a:t>A event is something that begins, ends or interrupts a flow</a:t>
            </a:r>
          </a:p>
        </p:txBody>
      </p:sp>
      <p:cxnSp>
        <p:nvCxnSpPr>
          <p:cNvPr id="26" name="Straight Arrow Connector 25">
            <a:extLst>
              <a:ext uri="{FF2B5EF4-FFF2-40B4-BE49-F238E27FC236}">
                <a16:creationId xmlns:a16="http://schemas.microsoft.com/office/drawing/2014/main" id="{9C8A7836-0ACE-ADF9-2FE3-0FE9BA541CCE}"/>
              </a:ext>
            </a:extLst>
          </p:cNvPr>
          <p:cNvCxnSpPr>
            <a:cxnSpLocks/>
          </p:cNvCxnSpPr>
          <p:nvPr/>
        </p:nvCxnSpPr>
        <p:spPr>
          <a:xfrm flipH="1">
            <a:off x="2037764" y="577255"/>
            <a:ext cx="2280236" cy="4978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F62B349-6D24-65FD-8B04-790E96A7C080}"/>
              </a:ext>
            </a:extLst>
          </p:cNvPr>
          <p:cNvCxnSpPr>
            <a:cxnSpLocks/>
          </p:cNvCxnSpPr>
          <p:nvPr/>
        </p:nvCxnSpPr>
        <p:spPr>
          <a:xfrm>
            <a:off x="4662755" y="592118"/>
            <a:ext cx="2652427" cy="3123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1D2F0C7F-94F8-16F9-0F9B-7371976D8938}"/>
              </a:ext>
            </a:extLst>
          </p:cNvPr>
          <p:cNvSpPr txBox="1"/>
          <p:nvPr/>
        </p:nvSpPr>
        <p:spPr>
          <a:xfrm>
            <a:off x="1249679" y="4576237"/>
            <a:ext cx="3210751" cy="276999"/>
          </a:xfrm>
          <a:prstGeom prst="rect">
            <a:avLst/>
          </a:prstGeom>
          <a:noFill/>
        </p:spPr>
        <p:txBody>
          <a:bodyPr wrap="non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task </a:t>
            </a:r>
            <a:r>
              <a:rPr lang="en-GB" sz="1200" dirty="0">
                <a:latin typeface="Chalkboard" panose="03050602040202020205" pitchFamily="66" charset="77"/>
              </a:rPr>
              <a:t>is where work gets done in a flow</a:t>
            </a:r>
          </a:p>
        </p:txBody>
      </p:sp>
      <p:cxnSp>
        <p:nvCxnSpPr>
          <p:cNvPr id="34" name="Straight Arrow Connector 33">
            <a:extLst>
              <a:ext uri="{FF2B5EF4-FFF2-40B4-BE49-F238E27FC236}">
                <a16:creationId xmlns:a16="http://schemas.microsoft.com/office/drawing/2014/main" id="{F16EA730-6117-F976-EB53-825C05F2AE05}"/>
              </a:ext>
            </a:extLst>
          </p:cNvPr>
          <p:cNvCxnSpPr>
            <a:cxnSpLocks/>
          </p:cNvCxnSpPr>
          <p:nvPr/>
        </p:nvCxnSpPr>
        <p:spPr>
          <a:xfrm flipV="1">
            <a:off x="2051046" y="3751878"/>
            <a:ext cx="102874" cy="824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295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1" grpId="0"/>
      <p:bldP spid="25" grpId="0"/>
      <p:bldP spid="3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A9AB00-E632-2877-D9B4-0B3CB8F962C0}"/>
              </a:ext>
            </a:extLst>
          </p:cNvPr>
          <p:cNvSpPr>
            <a:spLocks noGrp="1"/>
          </p:cNvSpPr>
          <p:nvPr>
            <p:ph type="sldNum" sz="quarter" idx="12"/>
          </p:nvPr>
        </p:nvSpPr>
        <p:spPr/>
        <p:txBody>
          <a:bodyPr/>
          <a:lstStyle/>
          <a:p>
            <a:fld id="{867D4A06-35AE-BD4A-84A9-613A26F3D41D}" type="slidenum">
              <a:rPr lang="en-US" smtClean="0"/>
              <a:pPr/>
              <a:t>118</a:t>
            </a:fld>
            <a:endParaRPr lang="en-US"/>
          </a:p>
        </p:txBody>
      </p:sp>
      <p:pic>
        <p:nvPicPr>
          <p:cNvPr id="4" name="Picture 3" descr="A black background with white squares and a white dot&#10;&#10;Description automatically generated">
            <a:extLst>
              <a:ext uri="{FF2B5EF4-FFF2-40B4-BE49-F238E27FC236}">
                <a16:creationId xmlns:a16="http://schemas.microsoft.com/office/drawing/2014/main" id="{F10A6676-7D85-1D7C-E5B1-4B7D01FF3A28}"/>
              </a:ext>
            </a:extLst>
          </p:cNvPr>
          <p:cNvPicPr>
            <a:picLocks noChangeAspect="1"/>
          </p:cNvPicPr>
          <p:nvPr/>
        </p:nvPicPr>
        <p:blipFill>
          <a:blip r:embed="rId2"/>
          <a:stretch>
            <a:fillRect/>
          </a:stretch>
        </p:blipFill>
        <p:spPr>
          <a:xfrm>
            <a:off x="442912" y="2133600"/>
            <a:ext cx="7934326" cy="2489200"/>
          </a:xfrm>
          <a:prstGeom prst="rect">
            <a:avLst/>
          </a:prstGeom>
        </p:spPr>
      </p:pic>
      <p:sp>
        <p:nvSpPr>
          <p:cNvPr id="5" name="TextBox 4">
            <a:extLst>
              <a:ext uri="{FF2B5EF4-FFF2-40B4-BE49-F238E27FC236}">
                <a16:creationId xmlns:a16="http://schemas.microsoft.com/office/drawing/2014/main" id="{C80370BD-3A32-47CA-1CEB-FA9303A267ED}"/>
              </a:ext>
            </a:extLst>
          </p:cNvPr>
          <p:cNvSpPr txBox="1"/>
          <p:nvPr/>
        </p:nvSpPr>
        <p:spPr>
          <a:xfrm>
            <a:off x="158432" y="4114800"/>
            <a:ext cx="1030288"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Start Event</a:t>
            </a:r>
            <a:endParaRPr lang="en-GB" sz="1200" dirty="0">
              <a:latin typeface="Chalkboard" panose="03050602040202020205" pitchFamily="66" charset="77"/>
            </a:endParaRPr>
          </a:p>
        </p:txBody>
      </p:sp>
      <p:cxnSp>
        <p:nvCxnSpPr>
          <p:cNvPr id="6" name="Straight Arrow Connector 5">
            <a:extLst>
              <a:ext uri="{FF2B5EF4-FFF2-40B4-BE49-F238E27FC236}">
                <a16:creationId xmlns:a16="http://schemas.microsoft.com/office/drawing/2014/main" id="{2101ABD1-3E9A-69C5-8E4E-2B345B50A90A}"/>
              </a:ext>
            </a:extLst>
          </p:cNvPr>
          <p:cNvCxnSpPr>
            <a:cxnSpLocks/>
          </p:cNvCxnSpPr>
          <p:nvPr/>
        </p:nvCxnSpPr>
        <p:spPr>
          <a:xfrm flipV="1">
            <a:off x="721360" y="3616960"/>
            <a:ext cx="0" cy="365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54DAC76-0B73-8000-32FD-9DA9CBC046A5}"/>
              </a:ext>
            </a:extLst>
          </p:cNvPr>
          <p:cNvSpPr txBox="1"/>
          <p:nvPr/>
        </p:nvSpPr>
        <p:spPr>
          <a:xfrm>
            <a:off x="7544752" y="4253299"/>
            <a:ext cx="1030288"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End Event</a:t>
            </a:r>
            <a:endParaRPr lang="en-GB" sz="1200" dirty="0">
              <a:latin typeface="Chalkboard" panose="03050602040202020205" pitchFamily="66" charset="77"/>
            </a:endParaRPr>
          </a:p>
        </p:txBody>
      </p:sp>
      <p:cxnSp>
        <p:nvCxnSpPr>
          <p:cNvPr id="9" name="Straight Arrow Connector 8">
            <a:extLst>
              <a:ext uri="{FF2B5EF4-FFF2-40B4-BE49-F238E27FC236}">
                <a16:creationId xmlns:a16="http://schemas.microsoft.com/office/drawing/2014/main" id="{A56CF8AE-DC87-B891-32B6-D1D478E25562}"/>
              </a:ext>
            </a:extLst>
          </p:cNvPr>
          <p:cNvCxnSpPr>
            <a:cxnSpLocks/>
          </p:cNvCxnSpPr>
          <p:nvPr/>
        </p:nvCxnSpPr>
        <p:spPr>
          <a:xfrm flipV="1">
            <a:off x="8107680" y="3755459"/>
            <a:ext cx="0" cy="365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1A3ADA0-CDD2-98BD-A7B6-16E403580814}"/>
              </a:ext>
            </a:extLst>
          </p:cNvPr>
          <p:cNvSpPr txBox="1"/>
          <p:nvPr/>
        </p:nvSpPr>
        <p:spPr>
          <a:xfrm>
            <a:off x="544511" y="2133600"/>
            <a:ext cx="1233479"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Sequence Flow</a:t>
            </a:r>
            <a:endParaRPr lang="en-GB" sz="1200" dirty="0">
              <a:latin typeface="Chalkboard" panose="03050602040202020205" pitchFamily="66" charset="77"/>
            </a:endParaRPr>
          </a:p>
        </p:txBody>
      </p:sp>
      <p:cxnSp>
        <p:nvCxnSpPr>
          <p:cNvPr id="11" name="Straight Arrow Connector 10">
            <a:extLst>
              <a:ext uri="{FF2B5EF4-FFF2-40B4-BE49-F238E27FC236}">
                <a16:creationId xmlns:a16="http://schemas.microsoft.com/office/drawing/2014/main" id="{55DCF77B-2E61-818B-121E-8CB7BDD62ECB}"/>
              </a:ext>
            </a:extLst>
          </p:cNvPr>
          <p:cNvCxnSpPr>
            <a:cxnSpLocks/>
          </p:cNvCxnSpPr>
          <p:nvPr/>
        </p:nvCxnSpPr>
        <p:spPr>
          <a:xfrm>
            <a:off x="1097280" y="2613799"/>
            <a:ext cx="172720" cy="596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69D0582-5F78-6AF3-A9F0-DAFDEFC47A9A}"/>
              </a:ext>
            </a:extLst>
          </p:cNvPr>
          <p:cNvSpPr txBox="1"/>
          <p:nvPr/>
        </p:nvSpPr>
        <p:spPr>
          <a:xfrm>
            <a:off x="1672271" y="4553297"/>
            <a:ext cx="1233479" cy="646331"/>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Activity</a:t>
            </a:r>
            <a:br>
              <a:rPr lang="en-GB" sz="1200" b="1" i="0" dirty="0">
                <a:solidFill>
                  <a:srgbClr val="000000"/>
                </a:solidFill>
                <a:effectLst/>
                <a:latin typeface="Chalkboard" panose="03050602040202020205" pitchFamily="66" charset="77"/>
              </a:rPr>
            </a:br>
            <a:r>
              <a:rPr lang="en-GB" sz="1200" b="1" i="0" dirty="0">
                <a:solidFill>
                  <a:srgbClr val="000000"/>
                </a:solidFill>
                <a:effectLst/>
                <a:latin typeface="Chalkboard" panose="03050602040202020205" pitchFamily="66" charset="77"/>
              </a:rPr>
              <a:t> - Task</a:t>
            </a:r>
          </a:p>
          <a:p>
            <a:r>
              <a:rPr lang="en-GB" sz="1200" b="1" dirty="0">
                <a:solidFill>
                  <a:srgbClr val="000000"/>
                </a:solidFill>
                <a:latin typeface="Chalkboard" panose="03050602040202020205" pitchFamily="66" charset="77"/>
              </a:rPr>
              <a:t>- Sub-process</a:t>
            </a:r>
            <a:endParaRPr lang="en-GB" sz="1200" dirty="0">
              <a:latin typeface="Chalkboard" panose="03050602040202020205" pitchFamily="66" charset="77"/>
            </a:endParaRPr>
          </a:p>
        </p:txBody>
      </p:sp>
      <p:cxnSp>
        <p:nvCxnSpPr>
          <p:cNvPr id="16" name="Straight Arrow Connector 15">
            <a:extLst>
              <a:ext uri="{FF2B5EF4-FFF2-40B4-BE49-F238E27FC236}">
                <a16:creationId xmlns:a16="http://schemas.microsoft.com/office/drawing/2014/main" id="{7B0588DA-B11F-352B-9735-815C6C06AD6B}"/>
              </a:ext>
            </a:extLst>
          </p:cNvPr>
          <p:cNvCxnSpPr>
            <a:cxnSpLocks/>
            <a:stCxn id="15" idx="0"/>
          </p:cNvCxnSpPr>
          <p:nvPr/>
        </p:nvCxnSpPr>
        <p:spPr>
          <a:xfrm flipH="1" flipV="1">
            <a:off x="2153920" y="3881120"/>
            <a:ext cx="135091" cy="672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B0D0439-D990-BB7A-5AC9-9840A07CF1C9}"/>
              </a:ext>
            </a:extLst>
          </p:cNvPr>
          <p:cNvSpPr txBox="1"/>
          <p:nvPr/>
        </p:nvSpPr>
        <p:spPr>
          <a:xfrm>
            <a:off x="2657791" y="2027704"/>
            <a:ext cx="654369"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Event</a:t>
            </a:r>
            <a:endParaRPr lang="en-GB" sz="1200" dirty="0">
              <a:latin typeface="Chalkboard" panose="03050602040202020205" pitchFamily="66" charset="77"/>
            </a:endParaRPr>
          </a:p>
        </p:txBody>
      </p:sp>
      <p:cxnSp>
        <p:nvCxnSpPr>
          <p:cNvPr id="22" name="Straight Arrow Connector 21">
            <a:extLst>
              <a:ext uri="{FF2B5EF4-FFF2-40B4-BE49-F238E27FC236}">
                <a16:creationId xmlns:a16="http://schemas.microsoft.com/office/drawing/2014/main" id="{D5AA2DB5-D6DA-81F1-2DF8-A440EB6E1B0A}"/>
              </a:ext>
            </a:extLst>
          </p:cNvPr>
          <p:cNvCxnSpPr>
            <a:cxnSpLocks/>
          </p:cNvCxnSpPr>
          <p:nvPr/>
        </p:nvCxnSpPr>
        <p:spPr>
          <a:xfrm>
            <a:off x="3210560" y="2507903"/>
            <a:ext cx="172720" cy="596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E37B88D7-4ABB-D784-0B65-6C1380172EAA}"/>
              </a:ext>
            </a:extLst>
          </p:cNvPr>
          <p:cNvSpPr txBox="1"/>
          <p:nvPr/>
        </p:nvSpPr>
        <p:spPr>
          <a:xfrm>
            <a:off x="3665684" y="1403672"/>
            <a:ext cx="835196"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Gateway</a:t>
            </a:r>
            <a:endParaRPr lang="en-GB" sz="1200" dirty="0">
              <a:latin typeface="Chalkboard" panose="03050602040202020205" pitchFamily="66" charset="77"/>
            </a:endParaRPr>
          </a:p>
        </p:txBody>
      </p:sp>
      <p:cxnSp>
        <p:nvCxnSpPr>
          <p:cNvPr id="24" name="Straight Arrow Connector 23">
            <a:extLst>
              <a:ext uri="{FF2B5EF4-FFF2-40B4-BE49-F238E27FC236}">
                <a16:creationId xmlns:a16="http://schemas.microsoft.com/office/drawing/2014/main" id="{D7E7F801-A47D-1A17-4043-2170F5CA89A5}"/>
              </a:ext>
            </a:extLst>
          </p:cNvPr>
          <p:cNvCxnSpPr>
            <a:cxnSpLocks/>
          </p:cNvCxnSpPr>
          <p:nvPr/>
        </p:nvCxnSpPr>
        <p:spPr>
          <a:xfrm>
            <a:off x="3992869" y="1786567"/>
            <a:ext cx="327184" cy="14239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780E714C-63C2-D860-07E9-A842420D2949}"/>
              </a:ext>
            </a:extLst>
          </p:cNvPr>
          <p:cNvCxnSpPr>
            <a:cxnSpLocks/>
            <a:stCxn id="15" idx="3"/>
          </p:cNvCxnSpPr>
          <p:nvPr/>
        </p:nvCxnSpPr>
        <p:spPr>
          <a:xfrm flipV="1">
            <a:off x="2905750" y="2976880"/>
            <a:ext cx="2841789" cy="18995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0E7856E-AD99-8C1C-A509-EA9DED3F76BE}"/>
              </a:ext>
            </a:extLst>
          </p:cNvPr>
          <p:cNvCxnSpPr>
            <a:cxnSpLocks/>
          </p:cNvCxnSpPr>
          <p:nvPr/>
        </p:nvCxnSpPr>
        <p:spPr>
          <a:xfrm flipV="1">
            <a:off x="3058150" y="4530298"/>
            <a:ext cx="2310438" cy="498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F032220-F6D9-1AE1-9B0D-BDC292BA72D8}"/>
              </a:ext>
            </a:extLst>
          </p:cNvPr>
          <p:cNvCxnSpPr>
            <a:cxnSpLocks/>
          </p:cNvCxnSpPr>
          <p:nvPr/>
        </p:nvCxnSpPr>
        <p:spPr>
          <a:xfrm>
            <a:off x="4000019" y="1810435"/>
            <a:ext cx="2980999" cy="14001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955DAFAD-1454-A397-2F06-721D4AFB8B23}"/>
              </a:ext>
            </a:extLst>
          </p:cNvPr>
          <p:cNvSpPr txBox="1"/>
          <p:nvPr/>
        </p:nvSpPr>
        <p:spPr>
          <a:xfrm>
            <a:off x="2153920" y="5773261"/>
            <a:ext cx="5384800" cy="338554"/>
          </a:xfrm>
          <a:prstGeom prst="rect">
            <a:avLst/>
          </a:prstGeom>
          <a:noFill/>
        </p:spPr>
        <p:txBody>
          <a:bodyPr wrap="square">
            <a:spAutoFit/>
          </a:bodyPr>
          <a:lstStyle/>
          <a:p>
            <a:r>
              <a:rPr lang="en-GB" sz="1600" dirty="0">
                <a:latin typeface="Chalkboard" panose="03050602040202020205" pitchFamily="66" charset="77"/>
              </a:rPr>
              <a:t>A BPMN diagram consists of a set of basic elements</a:t>
            </a:r>
          </a:p>
        </p:txBody>
      </p:sp>
    </p:spTree>
    <p:extLst>
      <p:ext uri="{BB962C8B-B14F-4D97-AF65-F5344CB8AC3E}">
        <p14:creationId xmlns:p14="http://schemas.microsoft.com/office/powerpoint/2010/main" val="1940669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5FA924-EA42-D8FA-C567-E7422D407132}"/>
              </a:ext>
            </a:extLst>
          </p:cNvPr>
          <p:cNvSpPr>
            <a:spLocks noGrp="1"/>
          </p:cNvSpPr>
          <p:nvPr>
            <p:ph type="sldNum" sz="quarter" idx="12"/>
          </p:nvPr>
        </p:nvSpPr>
        <p:spPr/>
        <p:txBody>
          <a:bodyPr/>
          <a:lstStyle/>
          <a:p>
            <a:fld id="{867D4A06-35AE-BD4A-84A9-613A26F3D41D}" type="slidenum">
              <a:rPr lang="en-US" smtClean="0"/>
              <a:pPr/>
              <a:t>119</a:t>
            </a:fld>
            <a:endParaRPr lang="en-US"/>
          </a:p>
        </p:txBody>
      </p:sp>
      <p:sp>
        <p:nvSpPr>
          <p:cNvPr id="4" name="TextBox 3">
            <a:extLst>
              <a:ext uri="{FF2B5EF4-FFF2-40B4-BE49-F238E27FC236}">
                <a16:creationId xmlns:a16="http://schemas.microsoft.com/office/drawing/2014/main" id="{440A69B2-8D50-D2B2-CFF7-B056616DC82A}"/>
              </a:ext>
            </a:extLst>
          </p:cNvPr>
          <p:cNvSpPr txBox="1"/>
          <p:nvPr/>
        </p:nvSpPr>
        <p:spPr>
          <a:xfrm>
            <a:off x="-853440" y="5959684"/>
            <a:ext cx="3606800" cy="461665"/>
          </a:xfrm>
          <a:prstGeom prst="rect">
            <a:avLst/>
          </a:prstGeom>
          <a:noFill/>
        </p:spPr>
        <p:txBody>
          <a:bodyPr wrap="square">
            <a:spAutoFit/>
          </a:bodyPr>
          <a:lstStyle/>
          <a:p>
            <a:pPr marL="171450" indent="-171450">
              <a:buFontTx/>
              <a:buChar char="-"/>
            </a:pPr>
            <a:endParaRPr lang="en-GB" sz="1200" dirty="0">
              <a:latin typeface="Chalkboard" panose="03050602040202020205" pitchFamily="66" charset="77"/>
            </a:endParaRPr>
          </a:p>
          <a:p>
            <a:pPr marL="171450" indent="-171450">
              <a:buFontTx/>
              <a:buChar char="-"/>
            </a:pPr>
            <a:endParaRPr lang="en-GB" sz="1200" dirty="0">
              <a:latin typeface="Chalkboard" panose="03050602040202020205" pitchFamily="66" charset="77"/>
            </a:endParaRPr>
          </a:p>
        </p:txBody>
      </p:sp>
      <p:sp>
        <p:nvSpPr>
          <p:cNvPr id="8" name="TextBox 7">
            <a:extLst>
              <a:ext uri="{FF2B5EF4-FFF2-40B4-BE49-F238E27FC236}">
                <a16:creationId xmlns:a16="http://schemas.microsoft.com/office/drawing/2014/main" id="{D75602BD-2950-15BD-FCDB-E30471E382A7}"/>
              </a:ext>
            </a:extLst>
          </p:cNvPr>
          <p:cNvSpPr txBox="1"/>
          <p:nvPr/>
        </p:nvSpPr>
        <p:spPr>
          <a:xfrm>
            <a:off x="1087120" y="5748623"/>
            <a:ext cx="7424420" cy="338554"/>
          </a:xfrm>
          <a:prstGeom prst="rect">
            <a:avLst/>
          </a:prstGeom>
          <a:noFill/>
        </p:spPr>
        <p:txBody>
          <a:bodyPr wrap="square">
            <a:spAutoFit/>
          </a:bodyPr>
          <a:lstStyle/>
          <a:p>
            <a:r>
              <a:rPr lang="en-GB" sz="1600" b="1" dirty="0">
                <a:latin typeface="Chalkboard" panose="03050602040202020205" pitchFamily="66" charset="77"/>
              </a:rPr>
              <a:t>Task</a:t>
            </a:r>
            <a:r>
              <a:rPr lang="en-GB" sz="1600" dirty="0">
                <a:latin typeface="Chalkboard" panose="03050602040202020205" pitchFamily="66" charset="77"/>
              </a:rPr>
              <a:t>: an atomic activity. By implication, cannot be broken down further.</a:t>
            </a:r>
          </a:p>
        </p:txBody>
      </p:sp>
      <p:sp>
        <p:nvSpPr>
          <p:cNvPr id="10" name="TextBox 9">
            <a:extLst>
              <a:ext uri="{FF2B5EF4-FFF2-40B4-BE49-F238E27FC236}">
                <a16:creationId xmlns:a16="http://schemas.microsoft.com/office/drawing/2014/main" id="{C25CC2CE-EAFF-C5B0-6FDE-FAA9E514C0B7}"/>
              </a:ext>
            </a:extLst>
          </p:cNvPr>
          <p:cNvSpPr txBox="1"/>
          <p:nvPr/>
        </p:nvSpPr>
        <p:spPr>
          <a:xfrm>
            <a:off x="2298700" y="1093236"/>
            <a:ext cx="2059940" cy="276999"/>
          </a:xfrm>
          <a:prstGeom prst="rect">
            <a:avLst/>
          </a:prstGeom>
          <a:noFill/>
        </p:spPr>
        <p:txBody>
          <a:bodyPr wrap="square">
            <a:spAutoFit/>
          </a:bodyPr>
          <a:lstStyle/>
          <a:p>
            <a:r>
              <a:rPr lang="en-GB" sz="1200" dirty="0">
                <a:latin typeface="Chalkboard" panose="03050602040202020205" pitchFamily="66" charset="77"/>
              </a:rPr>
              <a:t>Generic Task: basic task</a:t>
            </a:r>
          </a:p>
        </p:txBody>
      </p:sp>
      <p:sp>
        <p:nvSpPr>
          <p:cNvPr id="12" name="TextBox 11">
            <a:extLst>
              <a:ext uri="{FF2B5EF4-FFF2-40B4-BE49-F238E27FC236}">
                <a16:creationId xmlns:a16="http://schemas.microsoft.com/office/drawing/2014/main" id="{61497E15-149B-3B61-27BB-992F033E8DC4}"/>
              </a:ext>
            </a:extLst>
          </p:cNvPr>
          <p:cNvSpPr txBox="1"/>
          <p:nvPr/>
        </p:nvSpPr>
        <p:spPr>
          <a:xfrm>
            <a:off x="2242820" y="2055614"/>
            <a:ext cx="2171700" cy="276999"/>
          </a:xfrm>
          <a:prstGeom prst="rect">
            <a:avLst/>
          </a:prstGeom>
          <a:noFill/>
        </p:spPr>
        <p:txBody>
          <a:bodyPr wrap="square">
            <a:spAutoFit/>
          </a:bodyPr>
          <a:lstStyle/>
          <a:p>
            <a:r>
              <a:rPr lang="en-GB" sz="1200" dirty="0">
                <a:latin typeface="Chalkboard" panose="03050602040202020205" pitchFamily="66" charset="77"/>
              </a:rPr>
              <a:t>Service Task: uses a Service</a:t>
            </a:r>
          </a:p>
        </p:txBody>
      </p:sp>
      <p:pic>
        <p:nvPicPr>
          <p:cNvPr id="14" name="Picture 13" descr="A screenshot of a computer&#10;&#10;Description automatically generated">
            <a:extLst>
              <a:ext uri="{FF2B5EF4-FFF2-40B4-BE49-F238E27FC236}">
                <a16:creationId xmlns:a16="http://schemas.microsoft.com/office/drawing/2014/main" id="{9D6001D0-D16B-AD14-6D54-5317F56AB435}"/>
              </a:ext>
            </a:extLst>
          </p:cNvPr>
          <p:cNvPicPr>
            <a:picLocks noChangeAspect="1"/>
          </p:cNvPicPr>
          <p:nvPr/>
        </p:nvPicPr>
        <p:blipFill>
          <a:blip r:embed="rId2"/>
          <a:stretch>
            <a:fillRect/>
          </a:stretch>
        </p:blipFill>
        <p:spPr>
          <a:xfrm>
            <a:off x="924560" y="713650"/>
            <a:ext cx="5822160" cy="4707687"/>
          </a:xfrm>
          <a:prstGeom prst="rect">
            <a:avLst/>
          </a:prstGeom>
        </p:spPr>
      </p:pic>
      <p:sp>
        <p:nvSpPr>
          <p:cNvPr id="16" name="TextBox 15">
            <a:extLst>
              <a:ext uri="{FF2B5EF4-FFF2-40B4-BE49-F238E27FC236}">
                <a16:creationId xmlns:a16="http://schemas.microsoft.com/office/drawing/2014/main" id="{59493C4C-DF1C-87B4-9EE9-C2ACDDCE55AF}"/>
              </a:ext>
            </a:extLst>
          </p:cNvPr>
          <p:cNvSpPr txBox="1"/>
          <p:nvPr/>
        </p:nvSpPr>
        <p:spPr>
          <a:xfrm>
            <a:off x="2242820" y="2782669"/>
            <a:ext cx="2293620" cy="646331"/>
          </a:xfrm>
          <a:prstGeom prst="rect">
            <a:avLst/>
          </a:prstGeom>
          <a:noFill/>
        </p:spPr>
        <p:txBody>
          <a:bodyPr wrap="square">
            <a:spAutoFit/>
          </a:bodyPr>
          <a:lstStyle/>
          <a:p>
            <a:pPr algn="ctr"/>
            <a:r>
              <a:rPr lang="en-GB" sz="1200" dirty="0">
                <a:latin typeface="Chalkboard" panose="03050602040202020205" pitchFamily="66" charset="77"/>
              </a:rPr>
              <a:t>Receive Task: waits to receive a message from another participant</a:t>
            </a:r>
          </a:p>
        </p:txBody>
      </p:sp>
      <p:sp>
        <p:nvSpPr>
          <p:cNvPr id="18" name="TextBox 17">
            <a:extLst>
              <a:ext uri="{FF2B5EF4-FFF2-40B4-BE49-F238E27FC236}">
                <a16:creationId xmlns:a16="http://schemas.microsoft.com/office/drawing/2014/main" id="{14CEEEA1-5B76-5FD0-BA38-F7735C1EE0D5}"/>
              </a:ext>
            </a:extLst>
          </p:cNvPr>
          <p:cNvSpPr txBox="1"/>
          <p:nvPr/>
        </p:nvSpPr>
        <p:spPr>
          <a:xfrm>
            <a:off x="2242820" y="4639688"/>
            <a:ext cx="1838960" cy="646331"/>
          </a:xfrm>
          <a:prstGeom prst="rect">
            <a:avLst/>
          </a:prstGeom>
          <a:noFill/>
        </p:spPr>
        <p:txBody>
          <a:bodyPr wrap="square">
            <a:spAutoFit/>
          </a:bodyPr>
          <a:lstStyle/>
          <a:p>
            <a:pPr algn="ctr"/>
            <a:r>
              <a:rPr lang="en-GB" sz="1200" dirty="0">
                <a:latin typeface="Chalkboard" panose="03050602040202020205" pitchFamily="66" charset="77"/>
              </a:rPr>
              <a:t>Send Task: sends a Message to another participant</a:t>
            </a:r>
            <a:endParaRPr lang="en-GB" sz="1200" dirty="0"/>
          </a:p>
        </p:txBody>
      </p:sp>
      <p:sp>
        <p:nvSpPr>
          <p:cNvPr id="20" name="TextBox 19">
            <a:extLst>
              <a:ext uri="{FF2B5EF4-FFF2-40B4-BE49-F238E27FC236}">
                <a16:creationId xmlns:a16="http://schemas.microsoft.com/office/drawing/2014/main" id="{3C6FC2F8-54FA-AA9D-4FA4-037DC08A3D53}"/>
              </a:ext>
            </a:extLst>
          </p:cNvPr>
          <p:cNvSpPr txBox="1"/>
          <p:nvPr/>
        </p:nvSpPr>
        <p:spPr>
          <a:xfrm>
            <a:off x="2242820" y="3674577"/>
            <a:ext cx="1838960" cy="646331"/>
          </a:xfrm>
          <a:prstGeom prst="rect">
            <a:avLst/>
          </a:prstGeom>
          <a:noFill/>
        </p:spPr>
        <p:txBody>
          <a:bodyPr wrap="square">
            <a:spAutoFit/>
          </a:bodyPr>
          <a:lstStyle/>
          <a:p>
            <a:pPr algn="ctr"/>
            <a:r>
              <a:rPr lang="en-GB" sz="1200" dirty="0">
                <a:latin typeface="Chalkboard" panose="03050602040202020205" pitchFamily="66" charset="77"/>
              </a:rPr>
              <a:t>User Task: waits for human completion of task (via software)</a:t>
            </a:r>
          </a:p>
        </p:txBody>
      </p:sp>
      <p:sp>
        <p:nvSpPr>
          <p:cNvPr id="22" name="TextBox 21">
            <a:extLst>
              <a:ext uri="{FF2B5EF4-FFF2-40B4-BE49-F238E27FC236}">
                <a16:creationId xmlns:a16="http://schemas.microsoft.com/office/drawing/2014/main" id="{31FD5076-723A-1023-9BF1-2CA93FC36C5B}"/>
              </a:ext>
            </a:extLst>
          </p:cNvPr>
          <p:cNvSpPr txBox="1"/>
          <p:nvPr/>
        </p:nvSpPr>
        <p:spPr>
          <a:xfrm>
            <a:off x="6746720" y="908569"/>
            <a:ext cx="2293620" cy="646331"/>
          </a:xfrm>
          <a:prstGeom prst="rect">
            <a:avLst/>
          </a:prstGeom>
          <a:noFill/>
        </p:spPr>
        <p:txBody>
          <a:bodyPr wrap="square">
            <a:spAutoFit/>
          </a:bodyPr>
          <a:lstStyle/>
          <a:p>
            <a:pPr algn="ctr"/>
            <a:r>
              <a:rPr lang="en-GB" sz="1200" dirty="0">
                <a:latin typeface="Chalkboard" panose="03050602040202020205" pitchFamily="66" charset="77"/>
              </a:rPr>
              <a:t>Manual Task: waits for human completion of task (not via software)</a:t>
            </a:r>
          </a:p>
        </p:txBody>
      </p:sp>
      <p:sp>
        <p:nvSpPr>
          <p:cNvPr id="24" name="TextBox 23">
            <a:extLst>
              <a:ext uri="{FF2B5EF4-FFF2-40B4-BE49-F238E27FC236}">
                <a16:creationId xmlns:a16="http://schemas.microsoft.com/office/drawing/2014/main" id="{3A3B7F15-6B7D-2EFB-EC71-85D23F6FF7B7}"/>
              </a:ext>
            </a:extLst>
          </p:cNvPr>
          <p:cNvSpPr txBox="1"/>
          <p:nvPr/>
        </p:nvSpPr>
        <p:spPr>
          <a:xfrm>
            <a:off x="6553200" y="1870948"/>
            <a:ext cx="2547620" cy="461665"/>
          </a:xfrm>
          <a:prstGeom prst="rect">
            <a:avLst/>
          </a:prstGeom>
          <a:noFill/>
        </p:spPr>
        <p:txBody>
          <a:bodyPr wrap="square">
            <a:spAutoFit/>
          </a:bodyPr>
          <a:lstStyle/>
          <a:p>
            <a:pPr algn="ctr"/>
            <a:r>
              <a:rPr lang="en-GB" sz="1200" dirty="0">
                <a:latin typeface="Chalkboard" panose="03050602040202020205" pitchFamily="66" charset="77"/>
              </a:rPr>
              <a:t>Business Rule Task: executes a business rules engine</a:t>
            </a:r>
            <a:endParaRPr lang="en-GB" sz="1200" dirty="0"/>
          </a:p>
        </p:txBody>
      </p:sp>
      <p:sp>
        <p:nvSpPr>
          <p:cNvPr id="26" name="TextBox 25">
            <a:extLst>
              <a:ext uri="{FF2B5EF4-FFF2-40B4-BE49-F238E27FC236}">
                <a16:creationId xmlns:a16="http://schemas.microsoft.com/office/drawing/2014/main" id="{417398A2-350A-7CDE-A68A-A4B4F49C246F}"/>
              </a:ext>
            </a:extLst>
          </p:cNvPr>
          <p:cNvSpPr txBox="1"/>
          <p:nvPr/>
        </p:nvSpPr>
        <p:spPr>
          <a:xfrm>
            <a:off x="6766010" y="2860603"/>
            <a:ext cx="2171700" cy="276999"/>
          </a:xfrm>
          <a:prstGeom prst="rect">
            <a:avLst/>
          </a:prstGeom>
          <a:noFill/>
        </p:spPr>
        <p:txBody>
          <a:bodyPr wrap="square">
            <a:spAutoFit/>
          </a:bodyPr>
          <a:lstStyle/>
          <a:p>
            <a:r>
              <a:rPr lang="en-GB" sz="1200" dirty="0">
                <a:latin typeface="Chalkboard" panose="03050602040202020205" pitchFamily="66" charset="77"/>
              </a:rPr>
              <a:t>Script Task: executes code</a:t>
            </a:r>
          </a:p>
        </p:txBody>
      </p:sp>
      <p:sp>
        <p:nvSpPr>
          <p:cNvPr id="27" name="TextBox 26">
            <a:extLst>
              <a:ext uri="{FF2B5EF4-FFF2-40B4-BE49-F238E27FC236}">
                <a16:creationId xmlns:a16="http://schemas.microsoft.com/office/drawing/2014/main" id="{1F1FF46F-AA91-EF62-CE96-082A184FD786}"/>
              </a:ext>
            </a:extLst>
          </p:cNvPr>
          <p:cNvSpPr txBox="1"/>
          <p:nvPr/>
        </p:nvSpPr>
        <p:spPr>
          <a:xfrm>
            <a:off x="6816810" y="3803487"/>
            <a:ext cx="2171700" cy="276999"/>
          </a:xfrm>
          <a:prstGeom prst="rect">
            <a:avLst/>
          </a:prstGeom>
          <a:noFill/>
        </p:spPr>
        <p:txBody>
          <a:bodyPr wrap="square">
            <a:spAutoFit/>
          </a:bodyPr>
          <a:lstStyle/>
          <a:p>
            <a:r>
              <a:rPr lang="en-GB" sz="1200" dirty="0">
                <a:latin typeface="Chalkboard" panose="03050602040202020205" pitchFamily="66" charset="77"/>
              </a:rPr>
              <a:t>Loop: this task loops</a:t>
            </a:r>
          </a:p>
        </p:txBody>
      </p:sp>
      <p:sp>
        <p:nvSpPr>
          <p:cNvPr id="28" name="TextBox 27">
            <a:extLst>
              <a:ext uri="{FF2B5EF4-FFF2-40B4-BE49-F238E27FC236}">
                <a16:creationId xmlns:a16="http://schemas.microsoft.com/office/drawing/2014/main" id="{3672B2C9-2473-1232-1E0C-44995BFAB73B}"/>
              </a:ext>
            </a:extLst>
          </p:cNvPr>
          <p:cNvSpPr txBox="1"/>
          <p:nvPr/>
        </p:nvSpPr>
        <p:spPr>
          <a:xfrm>
            <a:off x="6816810" y="4802919"/>
            <a:ext cx="2171700" cy="461665"/>
          </a:xfrm>
          <a:prstGeom prst="rect">
            <a:avLst/>
          </a:prstGeom>
          <a:noFill/>
        </p:spPr>
        <p:txBody>
          <a:bodyPr wrap="square">
            <a:spAutoFit/>
          </a:bodyPr>
          <a:lstStyle/>
          <a:p>
            <a:r>
              <a:rPr lang="en-GB" sz="1200" dirty="0">
                <a:latin typeface="Chalkboard" panose="03050602040202020205" pitchFamily="66" charset="77"/>
              </a:rPr>
              <a:t>Transaction: this task is a transaction</a:t>
            </a:r>
          </a:p>
        </p:txBody>
      </p:sp>
    </p:spTree>
    <p:extLst>
      <p:ext uri="{BB962C8B-B14F-4D97-AF65-F5344CB8AC3E}">
        <p14:creationId xmlns:p14="http://schemas.microsoft.com/office/powerpoint/2010/main" val="2926690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5720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190248"/>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5CAF4A-5D33-732E-3FB9-306A7E3E4413}"/>
              </a:ext>
            </a:extLst>
          </p:cNvPr>
          <p:cNvSpPr>
            <a:spLocks noGrp="1"/>
          </p:cNvSpPr>
          <p:nvPr>
            <p:ph type="sldNum" sz="quarter" idx="12"/>
          </p:nvPr>
        </p:nvSpPr>
        <p:spPr/>
        <p:txBody>
          <a:bodyPr/>
          <a:lstStyle/>
          <a:p>
            <a:fld id="{867D4A06-35AE-BD4A-84A9-613A26F3D41D}" type="slidenum">
              <a:rPr lang="en-US" smtClean="0"/>
              <a:pPr/>
              <a:t>120</a:t>
            </a:fld>
            <a:endParaRPr lang="en-US"/>
          </a:p>
        </p:txBody>
      </p:sp>
      <p:pic>
        <p:nvPicPr>
          <p:cNvPr id="4" name="Picture 3" descr="A black and white background with white circles&#10;&#10;Description automatically generated">
            <a:extLst>
              <a:ext uri="{FF2B5EF4-FFF2-40B4-BE49-F238E27FC236}">
                <a16:creationId xmlns:a16="http://schemas.microsoft.com/office/drawing/2014/main" id="{B17BA6CA-5726-F9F3-7053-E944EFDA64F3}"/>
              </a:ext>
            </a:extLst>
          </p:cNvPr>
          <p:cNvPicPr>
            <a:picLocks noChangeAspect="1"/>
          </p:cNvPicPr>
          <p:nvPr/>
        </p:nvPicPr>
        <p:blipFill>
          <a:blip r:embed="rId2"/>
          <a:stretch>
            <a:fillRect/>
          </a:stretch>
        </p:blipFill>
        <p:spPr>
          <a:xfrm>
            <a:off x="966469" y="814754"/>
            <a:ext cx="4782396" cy="3912870"/>
          </a:xfrm>
          <a:prstGeom prst="rect">
            <a:avLst/>
          </a:prstGeom>
        </p:spPr>
      </p:pic>
      <p:sp>
        <p:nvSpPr>
          <p:cNvPr id="5" name="TextBox 4">
            <a:extLst>
              <a:ext uri="{FF2B5EF4-FFF2-40B4-BE49-F238E27FC236}">
                <a16:creationId xmlns:a16="http://schemas.microsoft.com/office/drawing/2014/main" id="{9E2EA6EA-C7D6-A6A3-0D13-F75C5740F43F}"/>
              </a:ext>
            </a:extLst>
          </p:cNvPr>
          <p:cNvSpPr txBox="1"/>
          <p:nvPr/>
        </p:nvSpPr>
        <p:spPr>
          <a:xfrm>
            <a:off x="1768320" y="967154"/>
            <a:ext cx="2293620" cy="461665"/>
          </a:xfrm>
          <a:prstGeom prst="rect">
            <a:avLst/>
          </a:prstGeom>
          <a:noFill/>
        </p:spPr>
        <p:txBody>
          <a:bodyPr wrap="square">
            <a:spAutoFit/>
          </a:bodyPr>
          <a:lstStyle/>
          <a:p>
            <a:pPr algn="ctr"/>
            <a:r>
              <a:rPr lang="en-GB" sz="1200" dirty="0">
                <a:latin typeface="Chalkboard" panose="03050602040202020205" pitchFamily="66" charset="77"/>
              </a:rPr>
              <a:t>None Event: typically start or end, no defined trigger</a:t>
            </a:r>
          </a:p>
        </p:txBody>
      </p:sp>
      <p:sp>
        <p:nvSpPr>
          <p:cNvPr id="6" name="TextBox 5">
            <a:extLst>
              <a:ext uri="{FF2B5EF4-FFF2-40B4-BE49-F238E27FC236}">
                <a16:creationId xmlns:a16="http://schemas.microsoft.com/office/drawing/2014/main" id="{5958D9CE-DEAB-3B97-FBF6-1AF83DA5F978}"/>
              </a:ext>
            </a:extLst>
          </p:cNvPr>
          <p:cNvSpPr txBox="1"/>
          <p:nvPr/>
        </p:nvSpPr>
        <p:spPr>
          <a:xfrm>
            <a:off x="1687040" y="1688514"/>
            <a:ext cx="2293620" cy="646331"/>
          </a:xfrm>
          <a:prstGeom prst="rect">
            <a:avLst/>
          </a:prstGeom>
          <a:noFill/>
        </p:spPr>
        <p:txBody>
          <a:bodyPr wrap="square">
            <a:spAutoFit/>
          </a:bodyPr>
          <a:lstStyle/>
          <a:p>
            <a:pPr algn="ctr"/>
            <a:r>
              <a:rPr lang="en-GB" sz="1200" dirty="0">
                <a:latin typeface="Chalkboard" panose="03050602040202020205" pitchFamily="66" charset="77"/>
              </a:rPr>
              <a:t>Message Event: a message is received from another participant</a:t>
            </a:r>
          </a:p>
        </p:txBody>
      </p:sp>
      <p:sp>
        <p:nvSpPr>
          <p:cNvPr id="7" name="TextBox 6">
            <a:extLst>
              <a:ext uri="{FF2B5EF4-FFF2-40B4-BE49-F238E27FC236}">
                <a16:creationId xmlns:a16="http://schemas.microsoft.com/office/drawing/2014/main" id="{F8CCF5C4-9103-B5A4-972D-310C0FC32C48}"/>
              </a:ext>
            </a:extLst>
          </p:cNvPr>
          <p:cNvSpPr txBox="1"/>
          <p:nvPr/>
        </p:nvSpPr>
        <p:spPr>
          <a:xfrm>
            <a:off x="1615920" y="2448023"/>
            <a:ext cx="2293620" cy="461665"/>
          </a:xfrm>
          <a:prstGeom prst="rect">
            <a:avLst/>
          </a:prstGeom>
          <a:noFill/>
        </p:spPr>
        <p:txBody>
          <a:bodyPr wrap="square">
            <a:spAutoFit/>
          </a:bodyPr>
          <a:lstStyle/>
          <a:p>
            <a:pPr algn="ctr"/>
            <a:r>
              <a:rPr lang="en-GB" sz="1200" dirty="0">
                <a:latin typeface="Chalkboard" panose="03050602040202020205" pitchFamily="66" charset="77"/>
              </a:rPr>
              <a:t>Time Event: a date or time triggers a process</a:t>
            </a:r>
          </a:p>
        </p:txBody>
      </p:sp>
      <p:sp>
        <p:nvSpPr>
          <p:cNvPr id="8" name="TextBox 7">
            <a:extLst>
              <a:ext uri="{FF2B5EF4-FFF2-40B4-BE49-F238E27FC236}">
                <a16:creationId xmlns:a16="http://schemas.microsoft.com/office/drawing/2014/main" id="{0470E919-2A9D-0DF3-3079-9B366403FB80}"/>
              </a:ext>
            </a:extLst>
          </p:cNvPr>
          <p:cNvSpPr txBox="1"/>
          <p:nvPr/>
        </p:nvSpPr>
        <p:spPr>
          <a:xfrm>
            <a:off x="5974560" y="1688514"/>
            <a:ext cx="2293620" cy="461665"/>
          </a:xfrm>
          <a:prstGeom prst="rect">
            <a:avLst/>
          </a:prstGeom>
          <a:noFill/>
        </p:spPr>
        <p:txBody>
          <a:bodyPr wrap="square">
            <a:spAutoFit/>
          </a:bodyPr>
          <a:lstStyle/>
          <a:p>
            <a:pPr algn="ctr"/>
            <a:r>
              <a:rPr lang="en-GB" sz="1200" dirty="0">
                <a:latin typeface="Chalkboard" panose="03050602040202020205" pitchFamily="66" charset="77"/>
              </a:rPr>
              <a:t>Signal Event: a broadcast event triggers flows</a:t>
            </a:r>
          </a:p>
        </p:txBody>
      </p:sp>
      <p:sp>
        <p:nvSpPr>
          <p:cNvPr id="9" name="TextBox 8">
            <a:extLst>
              <a:ext uri="{FF2B5EF4-FFF2-40B4-BE49-F238E27FC236}">
                <a16:creationId xmlns:a16="http://schemas.microsoft.com/office/drawing/2014/main" id="{2513C64E-48F3-6B96-1C25-8FACC0A9867C}"/>
              </a:ext>
            </a:extLst>
          </p:cNvPr>
          <p:cNvSpPr txBox="1"/>
          <p:nvPr/>
        </p:nvSpPr>
        <p:spPr>
          <a:xfrm>
            <a:off x="1687040" y="4236011"/>
            <a:ext cx="2293620" cy="461665"/>
          </a:xfrm>
          <a:prstGeom prst="rect">
            <a:avLst/>
          </a:prstGeom>
          <a:noFill/>
        </p:spPr>
        <p:txBody>
          <a:bodyPr wrap="square">
            <a:spAutoFit/>
          </a:bodyPr>
          <a:lstStyle/>
          <a:p>
            <a:pPr algn="ctr"/>
            <a:r>
              <a:rPr lang="en-GB" sz="1200" dirty="0">
                <a:latin typeface="Chalkboard" panose="03050602040202020205" pitchFamily="66" charset="77"/>
              </a:rPr>
              <a:t>Compensation Event: triggers a compensation sub-process</a:t>
            </a:r>
          </a:p>
        </p:txBody>
      </p:sp>
      <p:sp>
        <p:nvSpPr>
          <p:cNvPr id="10" name="TextBox 9">
            <a:extLst>
              <a:ext uri="{FF2B5EF4-FFF2-40B4-BE49-F238E27FC236}">
                <a16:creationId xmlns:a16="http://schemas.microsoft.com/office/drawing/2014/main" id="{F23EA370-C5BE-F7DE-4B6F-4D2162109638}"/>
              </a:ext>
            </a:extLst>
          </p:cNvPr>
          <p:cNvSpPr txBox="1"/>
          <p:nvPr/>
        </p:nvSpPr>
        <p:spPr>
          <a:xfrm>
            <a:off x="5974560" y="874820"/>
            <a:ext cx="2293620" cy="646331"/>
          </a:xfrm>
          <a:prstGeom prst="rect">
            <a:avLst/>
          </a:prstGeom>
          <a:noFill/>
        </p:spPr>
        <p:txBody>
          <a:bodyPr wrap="square">
            <a:spAutoFit/>
          </a:bodyPr>
          <a:lstStyle/>
          <a:p>
            <a:pPr algn="ctr"/>
            <a:r>
              <a:rPr lang="en-GB" sz="1200" dirty="0">
                <a:latin typeface="Chalkboard" panose="03050602040202020205" pitchFamily="66" charset="77"/>
              </a:rPr>
              <a:t>Conditional Event: triggers when a conditional expression becomes true</a:t>
            </a:r>
          </a:p>
        </p:txBody>
      </p:sp>
      <p:sp>
        <p:nvSpPr>
          <p:cNvPr id="11" name="TextBox 10">
            <a:extLst>
              <a:ext uri="{FF2B5EF4-FFF2-40B4-BE49-F238E27FC236}">
                <a16:creationId xmlns:a16="http://schemas.microsoft.com/office/drawing/2014/main" id="{987271B2-A0D3-6F89-BC25-B4298913F0C1}"/>
              </a:ext>
            </a:extLst>
          </p:cNvPr>
          <p:cNvSpPr txBox="1"/>
          <p:nvPr/>
        </p:nvSpPr>
        <p:spPr>
          <a:xfrm>
            <a:off x="1687040" y="3229987"/>
            <a:ext cx="2293620" cy="646331"/>
          </a:xfrm>
          <a:prstGeom prst="rect">
            <a:avLst/>
          </a:prstGeom>
          <a:noFill/>
        </p:spPr>
        <p:txBody>
          <a:bodyPr wrap="square">
            <a:spAutoFit/>
          </a:bodyPr>
          <a:lstStyle/>
          <a:p>
            <a:pPr algn="ctr"/>
            <a:r>
              <a:rPr lang="en-GB" sz="1200" dirty="0">
                <a:latin typeface="Chalkboard" panose="03050602040202020205" pitchFamily="66" charset="77"/>
              </a:rPr>
              <a:t>Escalation Event: triggers a sub-process to expedite completion of an activity</a:t>
            </a:r>
          </a:p>
        </p:txBody>
      </p:sp>
      <p:sp>
        <p:nvSpPr>
          <p:cNvPr id="12" name="TextBox 11">
            <a:extLst>
              <a:ext uri="{FF2B5EF4-FFF2-40B4-BE49-F238E27FC236}">
                <a16:creationId xmlns:a16="http://schemas.microsoft.com/office/drawing/2014/main" id="{F3FBD4EB-B90D-7581-1F81-1EC47E8E4DDF}"/>
              </a:ext>
            </a:extLst>
          </p:cNvPr>
          <p:cNvSpPr txBox="1"/>
          <p:nvPr/>
        </p:nvSpPr>
        <p:spPr>
          <a:xfrm>
            <a:off x="5974560" y="2449085"/>
            <a:ext cx="2293620" cy="646331"/>
          </a:xfrm>
          <a:prstGeom prst="rect">
            <a:avLst/>
          </a:prstGeom>
          <a:noFill/>
        </p:spPr>
        <p:txBody>
          <a:bodyPr wrap="square">
            <a:spAutoFit/>
          </a:bodyPr>
          <a:lstStyle/>
          <a:p>
            <a:pPr algn="ctr"/>
            <a:r>
              <a:rPr lang="en-GB" sz="1200" dirty="0">
                <a:latin typeface="Chalkboard" panose="03050602040202020205" pitchFamily="66" charset="77"/>
              </a:rPr>
              <a:t>Parallel Event: multiple events required to trigger a sub-process</a:t>
            </a:r>
          </a:p>
        </p:txBody>
      </p:sp>
      <p:sp>
        <p:nvSpPr>
          <p:cNvPr id="13" name="TextBox 12">
            <a:extLst>
              <a:ext uri="{FF2B5EF4-FFF2-40B4-BE49-F238E27FC236}">
                <a16:creationId xmlns:a16="http://schemas.microsoft.com/office/drawing/2014/main" id="{BF398A10-76C9-7349-7175-879EBF80B016}"/>
              </a:ext>
            </a:extLst>
          </p:cNvPr>
          <p:cNvSpPr txBox="1"/>
          <p:nvPr/>
        </p:nvSpPr>
        <p:spPr>
          <a:xfrm>
            <a:off x="5974560" y="3229987"/>
            <a:ext cx="2293620" cy="830997"/>
          </a:xfrm>
          <a:prstGeom prst="rect">
            <a:avLst/>
          </a:prstGeom>
          <a:noFill/>
        </p:spPr>
        <p:txBody>
          <a:bodyPr wrap="square">
            <a:spAutoFit/>
          </a:bodyPr>
          <a:lstStyle/>
          <a:p>
            <a:pPr algn="ctr"/>
            <a:r>
              <a:rPr lang="en-GB" sz="1200" dirty="0">
                <a:latin typeface="Chalkboard" panose="03050602040202020205" pitchFamily="66" charset="77"/>
              </a:rPr>
              <a:t>Cancel Event: used to trigger a sub-process with the abnormal termination of a transaction</a:t>
            </a:r>
          </a:p>
        </p:txBody>
      </p:sp>
      <p:sp>
        <p:nvSpPr>
          <p:cNvPr id="14" name="TextBox 13">
            <a:extLst>
              <a:ext uri="{FF2B5EF4-FFF2-40B4-BE49-F238E27FC236}">
                <a16:creationId xmlns:a16="http://schemas.microsoft.com/office/drawing/2014/main" id="{400AD0BD-B272-B554-6593-7BD18050C5DF}"/>
              </a:ext>
            </a:extLst>
          </p:cNvPr>
          <p:cNvSpPr txBox="1"/>
          <p:nvPr/>
        </p:nvSpPr>
        <p:spPr>
          <a:xfrm>
            <a:off x="559830" y="5280330"/>
            <a:ext cx="8024340" cy="338554"/>
          </a:xfrm>
          <a:prstGeom prst="rect">
            <a:avLst/>
          </a:prstGeom>
          <a:noFill/>
        </p:spPr>
        <p:txBody>
          <a:bodyPr wrap="square" rtlCol="0">
            <a:spAutoFit/>
          </a:bodyPr>
          <a:lstStyle/>
          <a:p>
            <a:r>
              <a:rPr lang="en-GB" sz="1600" b="1" dirty="0">
                <a:latin typeface="Chalkboard" panose="03050602040202020205" pitchFamily="66" charset="77"/>
              </a:rPr>
              <a:t>Event:</a:t>
            </a:r>
            <a:r>
              <a:rPr lang="en-GB" sz="1600" dirty="0">
                <a:latin typeface="Chalkboard" panose="03050602040202020205" pitchFamily="66" charset="77"/>
              </a:rPr>
              <a:t> something that happens within a flow: starts it, ends it, or interrupts it.</a:t>
            </a:r>
          </a:p>
        </p:txBody>
      </p:sp>
    </p:spTree>
    <p:extLst>
      <p:ext uri="{BB962C8B-B14F-4D97-AF65-F5344CB8AC3E}">
        <p14:creationId xmlns:p14="http://schemas.microsoft.com/office/powerpoint/2010/main" val="19847873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1D3B1A-49C9-E4C5-0623-3EC505B050DF}"/>
              </a:ext>
            </a:extLst>
          </p:cNvPr>
          <p:cNvSpPr>
            <a:spLocks noGrp="1"/>
          </p:cNvSpPr>
          <p:nvPr>
            <p:ph type="sldNum" sz="quarter" idx="12"/>
          </p:nvPr>
        </p:nvSpPr>
        <p:spPr/>
        <p:txBody>
          <a:bodyPr/>
          <a:lstStyle/>
          <a:p>
            <a:fld id="{867D4A06-35AE-BD4A-84A9-613A26F3D41D}" type="slidenum">
              <a:rPr lang="en-US" smtClean="0"/>
              <a:pPr/>
              <a:t>121</a:t>
            </a:fld>
            <a:endParaRPr lang="en-US"/>
          </a:p>
        </p:txBody>
      </p:sp>
      <p:pic>
        <p:nvPicPr>
          <p:cNvPr id="4" name="Picture 3" descr="A white cross in a diamond shape&#10;&#10;Description automatically generated">
            <a:extLst>
              <a:ext uri="{FF2B5EF4-FFF2-40B4-BE49-F238E27FC236}">
                <a16:creationId xmlns:a16="http://schemas.microsoft.com/office/drawing/2014/main" id="{271346D7-97C6-048A-3E19-73DFBE6E5640}"/>
              </a:ext>
            </a:extLst>
          </p:cNvPr>
          <p:cNvPicPr>
            <a:picLocks noChangeAspect="1"/>
          </p:cNvPicPr>
          <p:nvPr/>
        </p:nvPicPr>
        <p:blipFill>
          <a:blip r:embed="rId2"/>
          <a:stretch>
            <a:fillRect/>
          </a:stretch>
        </p:blipFill>
        <p:spPr>
          <a:xfrm>
            <a:off x="2834640" y="915950"/>
            <a:ext cx="689610" cy="4137660"/>
          </a:xfrm>
          <a:prstGeom prst="rect">
            <a:avLst/>
          </a:prstGeom>
        </p:spPr>
      </p:pic>
      <p:sp>
        <p:nvSpPr>
          <p:cNvPr id="5" name="TextBox 4">
            <a:extLst>
              <a:ext uri="{FF2B5EF4-FFF2-40B4-BE49-F238E27FC236}">
                <a16:creationId xmlns:a16="http://schemas.microsoft.com/office/drawing/2014/main" id="{C77A989D-AA28-F2E2-AE95-233FC6684F4C}"/>
              </a:ext>
            </a:extLst>
          </p:cNvPr>
          <p:cNvSpPr txBox="1"/>
          <p:nvPr/>
        </p:nvSpPr>
        <p:spPr>
          <a:xfrm>
            <a:off x="3690620" y="915950"/>
            <a:ext cx="2293620" cy="646331"/>
          </a:xfrm>
          <a:prstGeom prst="rect">
            <a:avLst/>
          </a:prstGeom>
          <a:noFill/>
        </p:spPr>
        <p:txBody>
          <a:bodyPr wrap="square">
            <a:spAutoFit/>
          </a:bodyPr>
          <a:lstStyle/>
          <a:p>
            <a:pPr algn="ctr"/>
            <a:r>
              <a:rPr lang="en-GB" sz="1200" dirty="0">
                <a:latin typeface="Chalkboard" panose="03050602040202020205" pitchFamily="66" charset="77"/>
              </a:rPr>
              <a:t>Exclusive: creates alternative paths based upon an expression, only one taken</a:t>
            </a:r>
          </a:p>
        </p:txBody>
      </p:sp>
      <p:sp>
        <p:nvSpPr>
          <p:cNvPr id="6" name="TextBox 5">
            <a:extLst>
              <a:ext uri="{FF2B5EF4-FFF2-40B4-BE49-F238E27FC236}">
                <a16:creationId xmlns:a16="http://schemas.microsoft.com/office/drawing/2014/main" id="{81F6A8B2-A8E1-6885-AFD6-6316B1FEDF61}"/>
              </a:ext>
            </a:extLst>
          </p:cNvPr>
          <p:cNvSpPr txBox="1"/>
          <p:nvPr/>
        </p:nvSpPr>
        <p:spPr>
          <a:xfrm>
            <a:off x="3690620" y="1779550"/>
            <a:ext cx="2293620" cy="830997"/>
          </a:xfrm>
          <a:prstGeom prst="rect">
            <a:avLst/>
          </a:prstGeom>
          <a:noFill/>
        </p:spPr>
        <p:txBody>
          <a:bodyPr wrap="square">
            <a:spAutoFit/>
          </a:bodyPr>
          <a:lstStyle/>
          <a:p>
            <a:pPr algn="ctr"/>
            <a:r>
              <a:rPr lang="en-GB" sz="1200" dirty="0">
                <a:latin typeface="Chalkboard" panose="03050602040202020205" pitchFamily="66" charset="77"/>
              </a:rPr>
              <a:t>Inclusive: creates alternative paths based upon an expression, may be taken in parallel</a:t>
            </a:r>
          </a:p>
        </p:txBody>
      </p:sp>
      <p:sp>
        <p:nvSpPr>
          <p:cNvPr id="7" name="TextBox 6">
            <a:extLst>
              <a:ext uri="{FF2B5EF4-FFF2-40B4-BE49-F238E27FC236}">
                <a16:creationId xmlns:a16="http://schemas.microsoft.com/office/drawing/2014/main" id="{8E467A40-F9C4-620F-F483-D19F179102C3}"/>
              </a:ext>
            </a:extLst>
          </p:cNvPr>
          <p:cNvSpPr txBox="1"/>
          <p:nvPr/>
        </p:nvSpPr>
        <p:spPr>
          <a:xfrm>
            <a:off x="3619500" y="2856788"/>
            <a:ext cx="2293620" cy="276999"/>
          </a:xfrm>
          <a:prstGeom prst="rect">
            <a:avLst/>
          </a:prstGeom>
          <a:noFill/>
        </p:spPr>
        <p:txBody>
          <a:bodyPr wrap="square">
            <a:spAutoFit/>
          </a:bodyPr>
          <a:lstStyle/>
          <a:p>
            <a:pPr algn="ctr"/>
            <a:r>
              <a:rPr lang="en-GB" sz="1200" dirty="0">
                <a:latin typeface="Chalkboard" panose="03050602040202020205" pitchFamily="66" charset="77"/>
              </a:rPr>
              <a:t>Parallel: split of join paths</a:t>
            </a:r>
          </a:p>
        </p:txBody>
      </p:sp>
      <p:sp>
        <p:nvSpPr>
          <p:cNvPr id="8" name="TextBox 7">
            <a:extLst>
              <a:ext uri="{FF2B5EF4-FFF2-40B4-BE49-F238E27FC236}">
                <a16:creationId xmlns:a16="http://schemas.microsoft.com/office/drawing/2014/main" id="{146779F5-5E93-D0A8-530E-469F32ECBDAE}"/>
              </a:ext>
            </a:extLst>
          </p:cNvPr>
          <p:cNvSpPr txBox="1"/>
          <p:nvPr/>
        </p:nvSpPr>
        <p:spPr>
          <a:xfrm>
            <a:off x="3619500" y="3599082"/>
            <a:ext cx="2293620" cy="646331"/>
          </a:xfrm>
          <a:prstGeom prst="rect">
            <a:avLst/>
          </a:prstGeom>
          <a:noFill/>
        </p:spPr>
        <p:txBody>
          <a:bodyPr wrap="square">
            <a:spAutoFit/>
          </a:bodyPr>
          <a:lstStyle/>
          <a:p>
            <a:pPr algn="ctr"/>
            <a:r>
              <a:rPr lang="en-GB" sz="1200" dirty="0">
                <a:latin typeface="Chalkboard" panose="03050602040202020205" pitchFamily="66" charset="77"/>
              </a:rPr>
              <a:t>Complex: a complex expression determines what paths are taken</a:t>
            </a:r>
          </a:p>
        </p:txBody>
      </p:sp>
      <p:sp>
        <p:nvSpPr>
          <p:cNvPr id="9" name="TextBox 8">
            <a:extLst>
              <a:ext uri="{FF2B5EF4-FFF2-40B4-BE49-F238E27FC236}">
                <a16:creationId xmlns:a16="http://schemas.microsoft.com/office/drawing/2014/main" id="{B336DBE4-EB5B-7362-DDF9-EC02095D08F4}"/>
              </a:ext>
            </a:extLst>
          </p:cNvPr>
          <p:cNvSpPr txBox="1"/>
          <p:nvPr/>
        </p:nvSpPr>
        <p:spPr>
          <a:xfrm>
            <a:off x="3619500" y="4445488"/>
            <a:ext cx="2293620" cy="646331"/>
          </a:xfrm>
          <a:prstGeom prst="rect">
            <a:avLst/>
          </a:prstGeom>
          <a:noFill/>
        </p:spPr>
        <p:txBody>
          <a:bodyPr wrap="square">
            <a:spAutoFit/>
          </a:bodyPr>
          <a:lstStyle/>
          <a:p>
            <a:pPr algn="ctr"/>
            <a:r>
              <a:rPr lang="en-GB" sz="1200" dirty="0">
                <a:latin typeface="Chalkboard" panose="03050602040202020205" pitchFamily="66" charset="77"/>
              </a:rPr>
              <a:t>Event: instead of an expression, an event determines what path is taken</a:t>
            </a:r>
          </a:p>
        </p:txBody>
      </p:sp>
      <p:sp>
        <p:nvSpPr>
          <p:cNvPr id="10" name="TextBox 9">
            <a:extLst>
              <a:ext uri="{FF2B5EF4-FFF2-40B4-BE49-F238E27FC236}">
                <a16:creationId xmlns:a16="http://schemas.microsoft.com/office/drawing/2014/main" id="{1999D0DB-648D-BA6F-0716-DC1E64ED5B72}"/>
              </a:ext>
            </a:extLst>
          </p:cNvPr>
          <p:cNvSpPr txBox="1"/>
          <p:nvPr/>
        </p:nvSpPr>
        <p:spPr>
          <a:xfrm>
            <a:off x="1734065" y="5462466"/>
            <a:ext cx="6064490" cy="338554"/>
          </a:xfrm>
          <a:prstGeom prst="rect">
            <a:avLst/>
          </a:prstGeom>
          <a:noFill/>
        </p:spPr>
        <p:txBody>
          <a:bodyPr wrap="square" rtlCol="0">
            <a:spAutoFit/>
          </a:bodyPr>
          <a:lstStyle/>
          <a:p>
            <a:r>
              <a:rPr lang="en-GB" sz="1600" b="1" dirty="0">
                <a:latin typeface="Chalkboard" panose="03050602040202020205" pitchFamily="66" charset="77"/>
              </a:rPr>
              <a:t>Gateway:</a:t>
            </a:r>
            <a:r>
              <a:rPr lang="en-GB" sz="1600" dirty="0">
                <a:latin typeface="Chalkboard" panose="03050602040202020205" pitchFamily="66" charset="77"/>
              </a:rPr>
              <a:t> controls how sequence flow branches and converges</a:t>
            </a:r>
          </a:p>
        </p:txBody>
      </p:sp>
    </p:spTree>
    <p:extLst>
      <p:ext uri="{BB962C8B-B14F-4D97-AF65-F5344CB8AC3E}">
        <p14:creationId xmlns:p14="http://schemas.microsoft.com/office/powerpoint/2010/main" val="14173865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04830672-118E-8433-34AD-60C5508E4553}"/>
              </a:ext>
            </a:extLst>
          </p:cNvPr>
          <p:cNvCxnSpPr/>
          <p:nvPr/>
        </p:nvCxnSpPr>
        <p:spPr>
          <a:xfrm>
            <a:off x="4273062" y="2809142"/>
            <a:ext cx="159015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03DDF30-5093-42E8-6CD1-00FA60A7ABB3}"/>
              </a:ext>
            </a:extLst>
          </p:cNvPr>
          <p:cNvSpPr txBox="1"/>
          <p:nvPr/>
        </p:nvSpPr>
        <p:spPr>
          <a:xfrm>
            <a:off x="2679142" y="2670643"/>
            <a:ext cx="1458267" cy="300082"/>
          </a:xfrm>
          <a:prstGeom prst="rect">
            <a:avLst/>
          </a:prstGeom>
          <a:noFill/>
        </p:spPr>
        <p:txBody>
          <a:bodyPr wrap="square">
            <a:spAutoFit/>
          </a:bodyPr>
          <a:lstStyle/>
          <a:p>
            <a:r>
              <a:rPr lang="en-US" sz="1350" dirty="0">
                <a:latin typeface="Chalkboard" panose="03050602040202020205" pitchFamily="66" charset="77"/>
              </a:rPr>
              <a:t>Sequence Flow</a:t>
            </a:r>
          </a:p>
        </p:txBody>
      </p:sp>
      <p:cxnSp>
        <p:nvCxnSpPr>
          <p:cNvPr id="7" name="Straight Arrow Connector 6">
            <a:extLst>
              <a:ext uri="{FF2B5EF4-FFF2-40B4-BE49-F238E27FC236}">
                <a16:creationId xmlns:a16="http://schemas.microsoft.com/office/drawing/2014/main" id="{284F6E94-1B95-776E-600C-60E6B5BD55AA}"/>
              </a:ext>
            </a:extLst>
          </p:cNvPr>
          <p:cNvCxnSpPr/>
          <p:nvPr/>
        </p:nvCxnSpPr>
        <p:spPr>
          <a:xfrm>
            <a:off x="4273062" y="3179675"/>
            <a:ext cx="1590152" cy="0"/>
          </a:xfrm>
          <a:prstGeom prst="straightConnector1">
            <a:avLst/>
          </a:prstGeom>
          <a:ln w="34925">
            <a:solidFill>
              <a:schemeClr val="tx1"/>
            </a:solidFill>
            <a:prstDash val="dash"/>
            <a:headEnd type="ova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469FED-8D5D-7E46-01AC-19E7C6CCC51B}"/>
              </a:ext>
            </a:extLst>
          </p:cNvPr>
          <p:cNvSpPr txBox="1"/>
          <p:nvPr/>
        </p:nvSpPr>
        <p:spPr>
          <a:xfrm>
            <a:off x="2679142" y="3041176"/>
            <a:ext cx="1330151" cy="300082"/>
          </a:xfrm>
          <a:prstGeom prst="rect">
            <a:avLst/>
          </a:prstGeom>
          <a:noFill/>
        </p:spPr>
        <p:txBody>
          <a:bodyPr wrap="square">
            <a:spAutoFit/>
          </a:bodyPr>
          <a:lstStyle/>
          <a:p>
            <a:r>
              <a:rPr lang="en-US" sz="1350" dirty="0">
                <a:latin typeface="Chalkboard" panose="03050602040202020205" pitchFamily="66" charset="77"/>
              </a:rPr>
              <a:t>Message Flow</a:t>
            </a:r>
          </a:p>
        </p:txBody>
      </p:sp>
      <p:sp>
        <p:nvSpPr>
          <p:cNvPr id="10" name="TextBox 9">
            <a:extLst>
              <a:ext uri="{FF2B5EF4-FFF2-40B4-BE49-F238E27FC236}">
                <a16:creationId xmlns:a16="http://schemas.microsoft.com/office/drawing/2014/main" id="{F7C3A639-3A11-F24D-B7E4-E39369A01A9C}"/>
              </a:ext>
            </a:extLst>
          </p:cNvPr>
          <p:cNvSpPr txBox="1"/>
          <p:nvPr/>
        </p:nvSpPr>
        <p:spPr>
          <a:xfrm>
            <a:off x="2808158" y="4483489"/>
            <a:ext cx="2929808" cy="276999"/>
          </a:xfrm>
          <a:prstGeom prst="rect">
            <a:avLst/>
          </a:prstGeom>
          <a:noFill/>
        </p:spPr>
        <p:txBody>
          <a:bodyPr wrap="square" rtlCol="0">
            <a:spAutoFit/>
          </a:bodyPr>
          <a:lstStyle/>
          <a:p>
            <a:r>
              <a:rPr lang="en-GB" sz="1200" b="1" dirty="0">
                <a:latin typeface="Chalkboard" panose="03050602040202020205" pitchFamily="66" charset="77"/>
              </a:rPr>
              <a:t>Connecting Object: </a:t>
            </a:r>
            <a:r>
              <a:rPr lang="en-GB" sz="1200" dirty="0">
                <a:latin typeface="Chalkboard" panose="03050602040202020205" pitchFamily="66" charset="77"/>
              </a:rPr>
              <a:t>connects activities</a:t>
            </a:r>
          </a:p>
        </p:txBody>
      </p:sp>
    </p:spTree>
    <p:extLst>
      <p:ext uri="{BB962C8B-B14F-4D97-AF65-F5344CB8AC3E}">
        <p14:creationId xmlns:p14="http://schemas.microsoft.com/office/powerpoint/2010/main" val="15967329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39B20-DAA0-6B04-88B7-720346B233D1}"/>
              </a:ext>
            </a:extLst>
          </p:cNvPr>
          <p:cNvSpPr>
            <a:spLocks noGrp="1"/>
          </p:cNvSpPr>
          <p:nvPr>
            <p:ph type="title"/>
          </p:nvPr>
        </p:nvSpPr>
        <p:spPr/>
        <p:txBody>
          <a:bodyPr/>
          <a:lstStyle/>
          <a:p>
            <a:r>
              <a:rPr lang="en-US" dirty="0">
                <a:latin typeface="Chalkboard" panose="03050602040202020205" pitchFamily="66" charset="77"/>
              </a:rPr>
              <a:t>Workflow Patterns</a:t>
            </a:r>
          </a:p>
        </p:txBody>
      </p:sp>
      <p:sp>
        <p:nvSpPr>
          <p:cNvPr id="3" name="Content Placeholder 2">
            <a:extLst>
              <a:ext uri="{FF2B5EF4-FFF2-40B4-BE49-F238E27FC236}">
                <a16:creationId xmlns:a16="http://schemas.microsoft.com/office/drawing/2014/main" id="{FA5B1C20-0CC9-37BA-EBAB-3232E73B3758}"/>
              </a:ext>
            </a:extLst>
          </p:cNvPr>
          <p:cNvSpPr>
            <a:spLocks noGrp="1"/>
          </p:cNvSpPr>
          <p:nvPr>
            <p:ph idx="1"/>
          </p:nvPr>
        </p:nvSpPr>
        <p:spPr>
          <a:xfrm>
            <a:off x="459487" y="2226798"/>
            <a:ext cx="7990184" cy="1285102"/>
          </a:xfrm>
        </p:spPr>
        <p:txBody>
          <a:bodyPr>
            <a:noAutofit/>
          </a:bodyPr>
          <a:lstStyle/>
          <a:p>
            <a:r>
              <a:rPr lang="en-US" sz="1800" dirty="0">
                <a:latin typeface="Chalkboard" panose="03050602040202020205" pitchFamily="66" charset="77"/>
              </a:rPr>
              <a:t>Workflow Patterns: </a:t>
            </a:r>
            <a:r>
              <a:rPr lang="en-GB" sz="1800" i="1" dirty="0">
                <a:latin typeface="Chalkboard" panose="03050602040202020205" pitchFamily="66" charset="77"/>
              </a:rPr>
              <a:t>W.M.P. van der Aalst, A.H.M. </a:t>
            </a:r>
            <a:r>
              <a:rPr lang="en-GB" sz="1800" i="1" dirty="0" err="1">
                <a:latin typeface="Chalkboard" panose="03050602040202020205" pitchFamily="66" charset="77"/>
              </a:rPr>
              <a:t>ter</a:t>
            </a:r>
            <a:r>
              <a:rPr lang="en-GB" sz="1800" i="1" dirty="0">
                <a:latin typeface="Chalkboard" panose="03050602040202020205" pitchFamily="66" charset="77"/>
              </a:rPr>
              <a:t> Hofstede, B. </a:t>
            </a:r>
            <a:r>
              <a:rPr lang="en-GB" sz="1800" i="1" dirty="0" err="1">
                <a:latin typeface="Chalkboard" panose="03050602040202020205" pitchFamily="66" charset="77"/>
              </a:rPr>
              <a:t>Kiepuszewski</a:t>
            </a:r>
            <a:r>
              <a:rPr lang="en-GB" sz="1800" i="1" dirty="0">
                <a:latin typeface="Chalkboard" panose="03050602040202020205" pitchFamily="66" charset="77"/>
              </a:rPr>
              <a:t>, A.P. Barros, 2000</a:t>
            </a:r>
            <a:endParaRPr lang="en-GB" sz="1800" dirty="0">
              <a:latin typeface="Chalkboard" panose="03050602040202020205" pitchFamily="66" charset="77"/>
            </a:endParaRPr>
          </a:p>
          <a:p>
            <a:pPr lvl="1"/>
            <a:r>
              <a:rPr lang="en-US" sz="1800" b="1" dirty="0">
                <a:latin typeface="Chalkboard" panose="03050602040202020205" pitchFamily="66" charset="77"/>
              </a:rPr>
              <a:t>5 Basic Patterns</a:t>
            </a:r>
          </a:p>
          <a:p>
            <a:pPr lvl="1"/>
            <a:r>
              <a:rPr lang="en-US" sz="1800" dirty="0">
                <a:latin typeface="Chalkboard" panose="03050602040202020205" pitchFamily="66" charset="77"/>
              </a:rPr>
              <a:t>15 Advanced Patterns</a:t>
            </a:r>
          </a:p>
          <a:p>
            <a:pPr lvl="1"/>
            <a:endParaRPr lang="en-US" sz="1800" dirty="0">
              <a:latin typeface="Chalkboard" panose="03050602040202020205" pitchFamily="66" charset="77"/>
            </a:endParaRPr>
          </a:p>
          <a:p>
            <a:pPr lvl="1"/>
            <a:endParaRPr lang="en-US" sz="1800" dirty="0">
              <a:latin typeface="Chalkboard" panose="03050602040202020205" pitchFamily="66" charset="77"/>
            </a:endParaRPr>
          </a:p>
        </p:txBody>
      </p:sp>
      <p:sp>
        <p:nvSpPr>
          <p:cNvPr id="4" name="Content Placeholder 2">
            <a:extLst>
              <a:ext uri="{FF2B5EF4-FFF2-40B4-BE49-F238E27FC236}">
                <a16:creationId xmlns:a16="http://schemas.microsoft.com/office/drawing/2014/main" id="{5FFA38E0-F03A-6CF3-4208-45E2DD982133}"/>
              </a:ext>
            </a:extLst>
          </p:cNvPr>
          <p:cNvSpPr txBox="1">
            <a:spLocks/>
          </p:cNvSpPr>
          <p:nvPr/>
        </p:nvSpPr>
        <p:spPr>
          <a:xfrm>
            <a:off x="576908" y="3768132"/>
            <a:ext cx="7990184" cy="1075802"/>
          </a:xfrm>
          <a:prstGeom prst="rect">
            <a:avLst/>
          </a:prstGeom>
        </p:spPr>
        <p:txBody>
          <a:bodyPr vert="horz" lIns="68580" tIns="34290" rIns="68580" bIns="3429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Chalkboard" panose="03050602040202020205" pitchFamily="66" charset="77"/>
              </a:rPr>
              <a:t>Workflow Control Flow Patterns: A Revised View: </a:t>
            </a:r>
            <a:r>
              <a:rPr lang="en-GB" sz="1800" i="1" dirty="0">
                <a:latin typeface="Chalkboard" panose="03050602040202020205" pitchFamily="66" charset="77"/>
              </a:rPr>
              <a:t>W.M.P. van der Aalst, Nataliya </a:t>
            </a:r>
            <a:r>
              <a:rPr lang="en-GB" sz="1800" i="1" dirty="0" err="1">
                <a:latin typeface="Chalkboard" panose="03050602040202020205" pitchFamily="66" charset="77"/>
              </a:rPr>
              <a:t>Mulyar</a:t>
            </a:r>
            <a:r>
              <a:rPr lang="en-GB" sz="1800" i="1" dirty="0">
                <a:latin typeface="Chalkboard" panose="03050602040202020205" pitchFamily="66" charset="77"/>
              </a:rPr>
              <a:t>, Nick Russell, A.H.M. </a:t>
            </a:r>
            <a:r>
              <a:rPr lang="en-GB" sz="1800" i="1" dirty="0" err="1">
                <a:latin typeface="Chalkboard" panose="03050602040202020205" pitchFamily="66" charset="77"/>
              </a:rPr>
              <a:t>ter</a:t>
            </a:r>
            <a:r>
              <a:rPr lang="en-GB" sz="1800" i="1" dirty="0">
                <a:latin typeface="Chalkboard" panose="03050602040202020205" pitchFamily="66" charset="77"/>
              </a:rPr>
              <a:t> Hofstede, 2007</a:t>
            </a:r>
          </a:p>
          <a:p>
            <a:pPr lvl="1"/>
            <a:r>
              <a:rPr lang="en-US" dirty="0">
                <a:latin typeface="Chalkboard" panose="03050602040202020205" pitchFamily="66" charset="77"/>
              </a:rPr>
              <a:t>23 New Patterns</a:t>
            </a:r>
            <a:endParaRPr lang="en-GB" dirty="0">
              <a:latin typeface="Chalkboard" panose="03050602040202020205" pitchFamily="66" charset="77"/>
            </a:endParaRPr>
          </a:p>
          <a:p>
            <a:endParaRPr lang="en-US" sz="1800" dirty="0">
              <a:latin typeface="Chalkboard" panose="03050602040202020205" pitchFamily="66" charset="77"/>
            </a:endParaRPr>
          </a:p>
        </p:txBody>
      </p:sp>
    </p:spTree>
    <p:extLst>
      <p:ext uri="{BB962C8B-B14F-4D97-AF65-F5344CB8AC3E}">
        <p14:creationId xmlns:p14="http://schemas.microsoft.com/office/powerpoint/2010/main" val="976642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B9B2-9A40-6B1F-9314-7960008F7532}"/>
              </a:ext>
            </a:extLst>
          </p:cNvPr>
          <p:cNvSpPr>
            <a:spLocks noGrp="1"/>
          </p:cNvSpPr>
          <p:nvPr>
            <p:ph type="title"/>
          </p:nvPr>
        </p:nvSpPr>
        <p:spPr/>
        <p:txBody>
          <a:bodyPr>
            <a:normAutofit fontScale="90000"/>
          </a:bodyPr>
          <a:lstStyle/>
          <a:p>
            <a:r>
              <a:rPr lang="en-GB" dirty="0">
                <a:latin typeface="Chalkboard" panose="03050602040202020205" pitchFamily="66" charset="77"/>
              </a:rPr>
              <a:t>Pattern 1 – Sequence</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8F6E8789-BCC2-FCB7-0C4C-472FB75681D4}"/>
              </a:ext>
            </a:extLst>
          </p:cNvPr>
          <p:cNvSpPr>
            <a:spLocks noGrp="1"/>
          </p:cNvSpPr>
          <p:nvPr>
            <p:ph idx="1"/>
          </p:nvPr>
        </p:nvSpPr>
        <p:spPr/>
        <p:txBody>
          <a:bodyPr/>
          <a:lstStyle/>
          <a:p>
            <a:r>
              <a:rPr lang="en-GB" sz="1800" b="1" dirty="0">
                <a:latin typeface="Chalkboard" panose="03050602040202020205" pitchFamily="66" charset="77"/>
              </a:rPr>
              <a:t>Description</a:t>
            </a:r>
            <a:r>
              <a:rPr lang="en-GB" sz="1800" dirty="0">
                <a:latin typeface="Chalkboard" panose="03050602040202020205" pitchFamily="66" charset="77"/>
              </a:rPr>
              <a:t>: One activity follows another.</a:t>
            </a:r>
          </a:p>
          <a:p>
            <a:r>
              <a:rPr lang="en-GB" sz="1800" b="1" dirty="0">
                <a:latin typeface="Chalkboard" panose="03050602040202020205" pitchFamily="66" charset="77"/>
              </a:rPr>
              <a:t>BPMN</a:t>
            </a:r>
            <a:r>
              <a:rPr lang="en-GB" sz="1800" dirty="0">
                <a:latin typeface="Chalkboard" panose="03050602040202020205" pitchFamily="66" charset="77"/>
              </a:rPr>
              <a:t>: Connect two tasks with a </a:t>
            </a:r>
            <a:r>
              <a:rPr lang="en-GB" sz="1800" b="1" dirty="0">
                <a:latin typeface="Chalkboard" panose="03050602040202020205" pitchFamily="66" charset="77"/>
              </a:rPr>
              <a:t>sequence flow arrow</a:t>
            </a:r>
            <a:r>
              <a:rPr lang="en-GB" sz="1800" dirty="0">
                <a:latin typeface="Chalkboard" panose="03050602040202020205" pitchFamily="66" charset="77"/>
              </a:rPr>
              <a:t>.</a:t>
            </a:r>
          </a:p>
          <a:p>
            <a:r>
              <a:rPr lang="en-GB" sz="1800" dirty="0">
                <a:latin typeface="Chalkboard" panose="03050602040202020205" pitchFamily="66" charset="77"/>
              </a:rPr>
              <a:t>Easy to model and execute.</a:t>
            </a:r>
            <a:endParaRPr lang="en-GB" sz="1800" b="1" dirty="0">
              <a:latin typeface="Chalkboard" panose="03050602040202020205" pitchFamily="66" charset="77"/>
            </a:endParaRPr>
          </a:p>
          <a:p>
            <a:pPr lvl="2"/>
            <a:r>
              <a:rPr lang="en-GB" sz="1800" b="1" dirty="0">
                <a:latin typeface="Chalkboard" panose="03050602040202020205" pitchFamily="66" charset="77"/>
              </a:rPr>
              <a:t>Example (Customer)</a:t>
            </a:r>
            <a:r>
              <a:rPr lang="en-GB" sz="1800" dirty="0">
                <a:latin typeface="Chalkboard" panose="03050602040202020205" pitchFamily="66" charset="77"/>
              </a:rPr>
              <a:t>: Browse Pizza → Add Pizza to Basket.</a:t>
            </a:r>
          </a:p>
          <a:p>
            <a:endParaRPr lang="en-US" dirty="0">
              <a:latin typeface="Chalkboard" panose="03050602040202020205" pitchFamily="66" charset="77"/>
            </a:endParaRPr>
          </a:p>
        </p:txBody>
      </p:sp>
      <p:pic>
        <p:nvPicPr>
          <p:cNvPr id="5" name="Picture 4">
            <a:extLst>
              <a:ext uri="{FF2B5EF4-FFF2-40B4-BE49-F238E27FC236}">
                <a16:creationId xmlns:a16="http://schemas.microsoft.com/office/drawing/2014/main" id="{7DAD51DC-2F1E-2135-73ED-72CB2800E07C}"/>
              </a:ext>
            </a:extLst>
          </p:cNvPr>
          <p:cNvPicPr>
            <a:picLocks noChangeAspect="1"/>
          </p:cNvPicPr>
          <p:nvPr/>
        </p:nvPicPr>
        <p:blipFill>
          <a:blip r:embed="rId3"/>
          <a:stretch>
            <a:fillRect/>
          </a:stretch>
        </p:blipFill>
        <p:spPr>
          <a:xfrm>
            <a:off x="2805424" y="3429000"/>
            <a:ext cx="2991043" cy="1155161"/>
          </a:xfrm>
          <a:prstGeom prst="rect">
            <a:avLst/>
          </a:prstGeom>
        </p:spPr>
      </p:pic>
    </p:spTree>
    <p:extLst>
      <p:ext uri="{BB962C8B-B14F-4D97-AF65-F5344CB8AC3E}">
        <p14:creationId xmlns:p14="http://schemas.microsoft.com/office/powerpoint/2010/main" val="102686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42989-9B60-4C47-AFE2-0D5151D6CD31}"/>
              </a:ext>
            </a:extLst>
          </p:cNvPr>
          <p:cNvSpPr>
            <a:spLocks noGrp="1"/>
          </p:cNvSpPr>
          <p:nvPr>
            <p:ph type="title"/>
          </p:nvPr>
        </p:nvSpPr>
        <p:spPr>
          <a:xfrm>
            <a:off x="525945" y="274638"/>
            <a:ext cx="8229600" cy="1143000"/>
          </a:xfrm>
        </p:spPr>
        <p:txBody>
          <a:bodyPr>
            <a:normAutofit fontScale="90000"/>
          </a:bodyPr>
          <a:lstStyle/>
          <a:p>
            <a:r>
              <a:rPr lang="en-GB" dirty="0">
                <a:latin typeface="Chalkboard" panose="03050602040202020205" pitchFamily="66" charset="77"/>
              </a:rPr>
              <a:t>Pattern 2 – Parallel Split</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F396D911-4609-A481-FF77-E8E67486DD93}"/>
              </a:ext>
            </a:extLst>
          </p:cNvPr>
          <p:cNvSpPr>
            <a:spLocks noGrp="1"/>
          </p:cNvSpPr>
          <p:nvPr>
            <p:ph idx="1"/>
          </p:nvPr>
        </p:nvSpPr>
        <p:spPr>
          <a:xfrm>
            <a:off x="525945" y="1600200"/>
            <a:ext cx="8229600" cy="4525963"/>
          </a:xfrm>
        </p:spPr>
        <p:txBody>
          <a:bodyPr>
            <a:normAutofit/>
          </a:bodyPr>
          <a:lstStyle/>
          <a:p>
            <a:r>
              <a:rPr lang="en-GB" sz="1800" b="1" dirty="0">
                <a:latin typeface="Chalkboard" panose="03050602040202020205" pitchFamily="66" charset="77"/>
              </a:rPr>
              <a:t>Description</a:t>
            </a:r>
            <a:r>
              <a:rPr lang="en-GB" sz="1800" dirty="0">
                <a:latin typeface="Chalkboard" panose="03050602040202020205" pitchFamily="66" charset="77"/>
              </a:rPr>
              <a:t>: One path splits into two or more </a:t>
            </a:r>
            <a:r>
              <a:rPr lang="en-GB" sz="1800" b="1" dirty="0">
                <a:latin typeface="Chalkboard" panose="03050602040202020205" pitchFamily="66" charset="77"/>
              </a:rPr>
              <a:t>concurrent branches</a:t>
            </a:r>
            <a:r>
              <a:rPr lang="en-GB" sz="1800" dirty="0">
                <a:latin typeface="Chalkboard" panose="03050602040202020205" pitchFamily="66" charset="77"/>
              </a:rPr>
              <a:t>.</a:t>
            </a:r>
          </a:p>
          <a:p>
            <a:r>
              <a:rPr lang="en-GB" sz="1800" b="1" dirty="0">
                <a:latin typeface="Chalkboard" panose="03050602040202020205" pitchFamily="66" charset="77"/>
              </a:rPr>
              <a:t>BPMN</a:t>
            </a:r>
            <a:r>
              <a:rPr lang="en-GB" sz="1800" dirty="0">
                <a:latin typeface="Chalkboard" panose="03050602040202020205" pitchFamily="66" charset="77"/>
              </a:rPr>
              <a:t>: Use a </a:t>
            </a:r>
            <a:r>
              <a:rPr lang="en-GB" sz="1800" b="1" dirty="0">
                <a:latin typeface="Chalkboard" panose="03050602040202020205" pitchFamily="66" charset="77"/>
              </a:rPr>
              <a:t>Parallel Gateway</a:t>
            </a:r>
            <a:r>
              <a:rPr lang="en-GB" sz="1800" dirty="0">
                <a:latin typeface="Chalkboard" panose="03050602040202020205" pitchFamily="66" charset="77"/>
              </a:rPr>
              <a:t> (+) to fork.</a:t>
            </a:r>
          </a:p>
          <a:p>
            <a:pPr lvl="1"/>
            <a:r>
              <a:rPr lang="en-GB" sz="1800" b="1" dirty="0">
                <a:latin typeface="Chalkboard" panose="03050602040202020205" pitchFamily="66" charset="77"/>
              </a:rPr>
              <a:t>Example (Pizza Shop)</a:t>
            </a:r>
            <a:r>
              <a:rPr lang="en-GB" sz="1800" dirty="0">
                <a:latin typeface="Chalkboard" panose="03050602040202020205" pitchFamily="66" charset="77"/>
              </a:rPr>
              <a:t>: Assign Courier + Cook Pizza.</a:t>
            </a:r>
          </a:p>
        </p:txBody>
      </p:sp>
      <p:pic>
        <p:nvPicPr>
          <p:cNvPr id="7" name="Picture 6">
            <a:extLst>
              <a:ext uri="{FF2B5EF4-FFF2-40B4-BE49-F238E27FC236}">
                <a16:creationId xmlns:a16="http://schemas.microsoft.com/office/drawing/2014/main" id="{D8A04314-279A-DFF8-295A-802CBE66EF27}"/>
              </a:ext>
            </a:extLst>
          </p:cNvPr>
          <p:cNvPicPr>
            <a:picLocks noChangeAspect="1"/>
          </p:cNvPicPr>
          <p:nvPr/>
        </p:nvPicPr>
        <p:blipFill>
          <a:blip r:embed="rId3"/>
          <a:stretch>
            <a:fillRect/>
          </a:stretch>
        </p:blipFill>
        <p:spPr>
          <a:xfrm>
            <a:off x="3231045" y="3072044"/>
            <a:ext cx="2681909" cy="2185756"/>
          </a:xfrm>
          <a:prstGeom prst="rect">
            <a:avLst/>
          </a:prstGeom>
        </p:spPr>
      </p:pic>
    </p:spTree>
    <p:extLst>
      <p:ext uri="{BB962C8B-B14F-4D97-AF65-F5344CB8AC3E}">
        <p14:creationId xmlns:p14="http://schemas.microsoft.com/office/powerpoint/2010/main" val="24602230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8487-0EDC-FCCD-7704-8A5AF5D9D631}"/>
              </a:ext>
            </a:extLst>
          </p:cNvPr>
          <p:cNvSpPr>
            <a:spLocks noGrp="1"/>
          </p:cNvSpPr>
          <p:nvPr>
            <p:ph type="title"/>
          </p:nvPr>
        </p:nvSpPr>
        <p:spPr/>
        <p:txBody>
          <a:bodyPr>
            <a:normAutofit fontScale="90000"/>
          </a:bodyPr>
          <a:lstStyle/>
          <a:p>
            <a:r>
              <a:rPr lang="en-GB" dirty="0">
                <a:latin typeface="Chalkboard" panose="03050602040202020205" pitchFamily="66" charset="77"/>
              </a:rPr>
              <a:t>Pattern 3 – Synchronization (Join)</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8637F485-3859-DE23-25C3-84D07553A396}"/>
              </a:ext>
            </a:extLst>
          </p:cNvPr>
          <p:cNvSpPr>
            <a:spLocks noGrp="1"/>
          </p:cNvSpPr>
          <p:nvPr>
            <p:ph idx="1"/>
          </p:nvPr>
        </p:nvSpPr>
        <p:spPr/>
        <p:txBody>
          <a:bodyPr>
            <a:normAutofit/>
          </a:bodyPr>
          <a:lstStyle/>
          <a:p>
            <a:r>
              <a:rPr lang="en-GB" sz="1800" b="1" dirty="0">
                <a:latin typeface="Chalkboard" panose="03050602040202020205" pitchFamily="66" charset="77"/>
              </a:rPr>
              <a:t>Description</a:t>
            </a:r>
            <a:r>
              <a:rPr lang="en-GB" sz="1800" dirty="0">
                <a:latin typeface="Chalkboard" panose="03050602040202020205" pitchFamily="66" charset="77"/>
              </a:rPr>
              <a:t>: Wait until multiple concurrent branches complete.</a:t>
            </a:r>
          </a:p>
          <a:p>
            <a:r>
              <a:rPr lang="en-GB" sz="1800" b="1" dirty="0">
                <a:latin typeface="Chalkboard" panose="03050602040202020205" pitchFamily="66" charset="77"/>
              </a:rPr>
              <a:t>BPMN</a:t>
            </a:r>
            <a:r>
              <a:rPr lang="en-GB" sz="1800" dirty="0">
                <a:latin typeface="Chalkboard" panose="03050602040202020205" pitchFamily="66" charset="77"/>
              </a:rPr>
              <a:t>: Use a </a:t>
            </a:r>
            <a:r>
              <a:rPr lang="en-GB" sz="1800" b="1" dirty="0">
                <a:latin typeface="Chalkboard" panose="03050602040202020205" pitchFamily="66" charset="77"/>
              </a:rPr>
              <a:t>Parallel Gateway</a:t>
            </a:r>
            <a:r>
              <a:rPr lang="en-GB" sz="1800" dirty="0">
                <a:latin typeface="Chalkboard" panose="03050602040202020205" pitchFamily="66" charset="77"/>
              </a:rPr>
              <a:t> again to join.</a:t>
            </a:r>
          </a:p>
          <a:p>
            <a:pPr lvl="1"/>
            <a:r>
              <a:rPr lang="en-GB" sz="1800" b="1" dirty="0">
                <a:latin typeface="Chalkboard" panose="03050602040202020205" pitchFamily="66" charset="77"/>
              </a:rPr>
              <a:t>Example (Pizza Shop)</a:t>
            </a:r>
            <a:r>
              <a:rPr lang="en-GB" sz="1800" dirty="0">
                <a:latin typeface="Chalkboard" panose="03050602040202020205" pitchFamily="66" charset="77"/>
              </a:rPr>
              <a:t>: Assign Courier + Cook Pizza.</a:t>
            </a:r>
          </a:p>
          <a:p>
            <a:endParaRPr lang="en-US" sz="1800" dirty="0">
              <a:latin typeface="Chalkboard" panose="03050602040202020205" pitchFamily="66" charset="77"/>
            </a:endParaRPr>
          </a:p>
        </p:txBody>
      </p:sp>
      <p:pic>
        <p:nvPicPr>
          <p:cNvPr id="5" name="Picture 4">
            <a:extLst>
              <a:ext uri="{FF2B5EF4-FFF2-40B4-BE49-F238E27FC236}">
                <a16:creationId xmlns:a16="http://schemas.microsoft.com/office/drawing/2014/main" id="{0BE3C61A-128B-8DF5-F36D-9A84A96C8943}"/>
              </a:ext>
            </a:extLst>
          </p:cNvPr>
          <p:cNvPicPr>
            <a:picLocks noChangeAspect="1"/>
          </p:cNvPicPr>
          <p:nvPr/>
        </p:nvPicPr>
        <p:blipFill>
          <a:blip r:embed="rId3"/>
          <a:stretch>
            <a:fillRect/>
          </a:stretch>
        </p:blipFill>
        <p:spPr>
          <a:xfrm>
            <a:off x="3105495" y="3107428"/>
            <a:ext cx="2255912" cy="2150372"/>
          </a:xfrm>
          <a:prstGeom prst="rect">
            <a:avLst/>
          </a:prstGeom>
        </p:spPr>
      </p:pic>
    </p:spTree>
    <p:extLst>
      <p:ext uri="{BB962C8B-B14F-4D97-AF65-F5344CB8AC3E}">
        <p14:creationId xmlns:p14="http://schemas.microsoft.com/office/powerpoint/2010/main" val="4915644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6ACE9-DBF7-6C67-D5E3-A93E84430D4C}"/>
              </a:ext>
            </a:extLst>
          </p:cNvPr>
          <p:cNvSpPr>
            <a:spLocks noGrp="1"/>
          </p:cNvSpPr>
          <p:nvPr>
            <p:ph type="title"/>
          </p:nvPr>
        </p:nvSpPr>
        <p:spPr/>
        <p:txBody>
          <a:bodyPr>
            <a:normAutofit fontScale="90000"/>
          </a:bodyPr>
          <a:lstStyle/>
          <a:p>
            <a:r>
              <a:rPr lang="en-GB" dirty="0">
                <a:latin typeface="Chalkboard" panose="03050602040202020205" pitchFamily="66" charset="77"/>
              </a:rPr>
              <a:t>Pattern 4 – Exclusive Choice</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A8239C57-EA91-F6BD-4657-6044C3B57E0F}"/>
              </a:ext>
            </a:extLst>
          </p:cNvPr>
          <p:cNvSpPr>
            <a:spLocks noGrp="1"/>
          </p:cNvSpPr>
          <p:nvPr>
            <p:ph idx="1"/>
          </p:nvPr>
        </p:nvSpPr>
        <p:spPr/>
        <p:txBody>
          <a:bodyPr>
            <a:normAutofit/>
          </a:bodyPr>
          <a:lstStyle/>
          <a:p>
            <a:r>
              <a:rPr lang="en-GB" sz="1800" b="1" dirty="0">
                <a:latin typeface="Chalkboard" panose="03050602040202020205" pitchFamily="66" charset="77"/>
              </a:rPr>
              <a:t>Description</a:t>
            </a:r>
            <a:r>
              <a:rPr lang="en-GB" sz="1800" dirty="0">
                <a:latin typeface="Chalkboard" panose="03050602040202020205" pitchFamily="66" charset="77"/>
              </a:rPr>
              <a:t>: Choose one path based on a condition.</a:t>
            </a:r>
          </a:p>
          <a:p>
            <a:r>
              <a:rPr lang="en-GB" sz="1800" b="1" dirty="0">
                <a:latin typeface="Chalkboard" panose="03050602040202020205" pitchFamily="66" charset="77"/>
              </a:rPr>
              <a:t>BPMN</a:t>
            </a:r>
            <a:r>
              <a:rPr lang="en-GB" sz="1800" dirty="0">
                <a:latin typeface="Chalkboard" panose="03050602040202020205" pitchFamily="66" charset="77"/>
              </a:rPr>
              <a:t>: Use an </a:t>
            </a:r>
            <a:r>
              <a:rPr lang="en-GB" sz="1800" b="1" dirty="0">
                <a:latin typeface="Chalkboard" panose="03050602040202020205" pitchFamily="66" charset="77"/>
              </a:rPr>
              <a:t>Exclusive Gateway</a:t>
            </a:r>
            <a:r>
              <a:rPr lang="en-GB" sz="1800" dirty="0">
                <a:latin typeface="Chalkboard" panose="03050602040202020205" pitchFamily="66" charset="77"/>
              </a:rPr>
              <a:t> (X) with condition expressions.</a:t>
            </a:r>
          </a:p>
          <a:p>
            <a:pPr lvl="1"/>
            <a:r>
              <a:rPr lang="en-GB" sz="1800" b="1" dirty="0">
                <a:latin typeface="Chalkboard" panose="03050602040202020205" pitchFamily="66" charset="77"/>
              </a:rPr>
              <a:t>Example (Pizza Shop)</a:t>
            </a:r>
            <a:r>
              <a:rPr lang="en-GB" sz="1800" dirty="0">
                <a:latin typeface="Chalkboard" panose="03050602040202020205" pitchFamily="66" charset="77"/>
              </a:rPr>
              <a:t>: Check Availability → Accept Order X Reject Order.</a:t>
            </a:r>
            <a:endParaRPr lang="en-US" sz="1800" dirty="0">
              <a:latin typeface="Chalkboard" panose="03050602040202020205" pitchFamily="66" charset="77"/>
            </a:endParaRPr>
          </a:p>
        </p:txBody>
      </p:sp>
      <p:pic>
        <p:nvPicPr>
          <p:cNvPr id="7" name="Picture 6">
            <a:extLst>
              <a:ext uri="{FF2B5EF4-FFF2-40B4-BE49-F238E27FC236}">
                <a16:creationId xmlns:a16="http://schemas.microsoft.com/office/drawing/2014/main" id="{3259EAD2-482E-69AF-60D9-D437424B014E}"/>
              </a:ext>
            </a:extLst>
          </p:cNvPr>
          <p:cNvPicPr>
            <a:picLocks noChangeAspect="1"/>
          </p:cNvPicPr>
          <p:nvPr/>
        </p:nvPicPr>
        <p:blipFill>
          <a:blip r:embed="rId3"/>
          <a:stretch>
            <a:fillRect/>
          </a:stretch>
        </p:blipFill>
        <p:spPr>
          <a:xfrm>
            <a:off x="3362960" y="3225800"/>
            <a:ext cx="2611037" cy="1811407"/>
          </a:xfrm>
          <a:prstGeom prst="rect">
            <a:avLst/>
          </a:prstGeom>
        </p:spPr>
      </p:pic>
    </p:spTree>
    <p:extLst>
      <p:ext uri="{BB962C8B-B14F-4D97-AF65-F5344CB8AC3E}">
        <p14:creationId xmlns:p14="http://schemas.microsoft.com/office/powerpoint/2010/main" val="1369038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1EFB-3119-7B5C-DDD7-A7DC7DDC423C}"/>
              </a:ext>
            </a:extLst>
          </p:cNvPr>
          <p:cNvSpPr>
            <a:spLocks noGrp="1"/>
          </p:cNvSpPr>
          <p:nvPr>
            <p:ph type="title"/>
          </p:nvPr>
        </p:nvSpPr>
        <p:spPr/>
        <p:txBody>
          <a:bodyPr>
            <a:normAutofit fontScale="90000"/>
          </a:bodyPr>
          <a:lstStyle/>
          <a:p>
            <a:r>
              <a:rPr lang="en-GB" dirty="0">
                <a:latin typeface="Chalkboard" panose="03050602040202020205" pitchFamily="66" charset="77"/>
              </a:rPr>
              <a:t>Pattern 5 – Simple Merge</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C55E8CCC-F580-D7C6-98E8-F6C1366C2383}"/>
              </a:ext>
            </a:extLst>
          </p:cNvPr>
          <p:cNvSpPr>
            <a:spLocks noGrp="1"/>
          </p:cNvSpPr>
          <p:nvPr>
            <p:ph idx="1"/>
          </p:nvPr>
        </p:nvSpPr>
        <p:spPr/>
        <p:txBody>
          <a:bodyPr>
            <a:normAutofit/>
          </a:bodyPr>
          <a:lstStyle/>
          <a:p>
            <a:r>
              <a:rPr lang="en-GB" sz="1800" b="1" dirty="0">
                <a:latin typeface="Chalkboard" panose="03050602040202020205" pitchFamily="66" charset="77"/>
              </a:rPr>
              <a:t>Description</a:t>
            </a:r>
            <a:r>
              <a:rPr lang="en-GB" sz="1800" dirty="0">
                <a:latin typeface="Chalkboard" panose="03050602040202020205" pitchFamily="66" charset="77"/>
              </a:rPr>
              <a:t>: Merge </a:t>
            </a:r>
            <a:r>
              <a:rPr lang="en-GB" sz="1800" b="1" dirty="0">
                <a:latin typeface="Chalkboard" panose="03050602040202020205" pitchFamily="66" charset="77"/>
              </a:rPr>
              <a:t>non-concurrent</a:t>
            </a:r>
            <a:r>
              <a:rPr lang="en-GB" sz="1800" dirty="0">
                <a:latin typeface="Chalkboard" panose="03050602040202020205" pitchFamily="66" charset="77"/>
              </a:rPr>
              <a:t> paths back into one.</a:t>
            </a:r>
          </a:p>
          <a:p>
            <a:r>
              <a:rPr lang="en-GB" sz="1800" b="1" dirty="0">
                <a:latin typeface="Chalkboard" panose="03050602040202020205" pitchFamily="66" charset="77"/>
              </a:rPr>
              <a:t>BPMN</a:t>
            </a:r>
            <a:r>
              <a:rPr lang="en-GB" sz="1800" dirty="0">
                <a:latin typeface="Chalkboard" panose="03050602040202020205" pitchFamily="66" charset="77"/>
              </a:rPr>
              <a:t>: Use a </a:t>
            </a:r>
            <a:r>
              <a:rPr lang="en-GB" sz="1800" b="1" dirty="0">
                <a:latin typeface="Chalkboard" panose="03050602040202020205" pitchFamily="66" charset="77"/>
              </a:rPr>
              <a:t>converging sequence flow; no gateway is</a:t>
            </a:r>
            <a:r>
              <a:rPr lang="en-GB" sz="1800" dirty="0">
                <a:latin typeface="Chalkboard" panose="03050602040202020205" pitchFamily="66" charset="77"/>
              </a:rPr>
              <a:t> needed if no synchronization is required.</a:t>
            </a:r>
          </a:p>
          <a:p>
            <a:pPr lvl="1"/>
            <a:r>
              <a:rPr lang="en-GB" sz="1800" b="1" dirty="0">
                <a:latin typeface="Chalkboard" panose="03050602040202020205" pitchFamily="66" charset="77"/>
              </a:rPr>
              <a:t>Example</a:t>
            </a:r>
            <a:r>
              <a:rPr lang="en-GB" sz="1800" dirty="0">
                <a:latin typeface="Chalkboard" panose="03050602040202020205" pitchFamily="66" charset="77"/>
              </a:rPr>
              <a:t>: Multiple paths lead to Eat Pizza.</a:t>
            </a:r>
          </a:p>
          <a:p>
            <a:endParaRPr lang="en-US" sz="1800" dirty="0"/>
          </a:p>
        </p:txBody>
      </p:sp>
      <p:pic>
        <p:nvPicPr>
          <p:cNvPr id="7" name="Picture 6">
            <a:extLst>
              <a:ext uri="{FF2B5EF4-FFF2-40B4-BE49-F238E27FC236}">
                <a16:creationId xmlns:a16="http://schemas.microsoft.com/office/drawing/2014/main" id="{FE55E626-2FF9-708E-B349-755582AD2F64}"/>
              </a:ext>
            </a:extLst>
          </p:cNvPr>
          <p:cNvPicPr>
            <a:picLocks noChangeAspect="1"/>
          </p:cNvPicPr>
          <p:nvPr/>
        </p:nvPicPr>
        <p:blipFill>
          <a:blip r:embed="rId3"/>
          <a:stretch>
            <a:fillRect/>
          </a:stretch>
        </p:blipFill>
        <p:spPr>
          <a:xfrm>
            <a:off x="2554757" y="3429000"/>
            <a:ext cx="4253327" cy="1688587"/>
          </a:xfrm>
          <a:prstGeom prst="rect">
            <a:avLst/>
          </a:prstGeom>
        </p:spPr>
      </p:pic>
    </p:spTree>
    <p:extLst>
      <p:ext uri="{BB962C8B-B14F-4D97-AF65-F5344CB8AC3E}">
        <p14:creationId xmlns:p14="http://schemas.microsoft.com/office/powerpoint/2010/main" val="4069423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7182F-2A58-4379-3149-5714CF73A2D1}"/>
              </a:ext>
            </a:extLst>
          </p:cNvPr>
          <p:cNvSpPr>
            <a:spLocks noGrp="1"/>
          </p:cNvSpPr>
          <p:nvPr>
            <p:ph type="sldNum" sz="quarter" idx="12"/>
          </p:nvPr>
        </p:nvSpPr>
        <p:spPr/>
        <p:txBody>
          <a:bodyPr/>
          <a:lstStyle/>
          <a:p>
            <a:fld id="{867D4A06-35AE-BD4A-84A9-613A26F3D41D}" type="slidenum">
              <a:rPr lang="en-US" smtClean="0"/>
              <a:pPr/>
              <a:t>129</a:t>
            </a:fld>
            <a:endParaRPr lang="en-US"/>
          </a:p>
        </p:txBody>
      </p:sp>
      <p:pic>
        <p:nvPicPr>
          <p:cNvPr id="5" name="Picture 4">
            <a:extLst>
              <a:ext uri="{FF2B5EF4-FFF2-40B4-BE49-F238E27FC236}">
                <a16:creationId xmlns:a16="http://schemas.microsoft.com/office/drawing/2014/main" id="{4A43B3D4-AA4D-7CCD-1142-7CFA0559FD4D}"/>
              </a:ext>
            </a:extLst>
          </p:cNvPr>
          <p:cNvPicPr>
            <a:picLocks noChangeAspect="1"/>
          </p:cNvPicPr>
          <p:nvPr/>
        </p:nvPicPr>
        <p:blipFill>
          <a:blip r:embed="rId3"/>
          <a:stretch>
            <a:fillRect/>
          </a:stretch>
        </p:blipFill>
        <p:spPr>
          <a:xfrm>
            <a:off x="272053" y="2931160"/>
            <a:ext cx="8317757" cy="995680"/>
          </a:xfrm>
          <a:prstGeom prst="rect">
            <a:avLst/>
          </a:prstGeom>
        </p:spPr>
      </p:pic>
      <p:sp>
        <p:nvSpPr>
          <p:cNvPr id="6" name="TextBox 5">
            <a:extLst>
              <a:ext uri="{FF2B5EF4-FFF2-40B4-BE49-F238E27FC236}">
                <a16:creationId xmlns:a16="http://schemas.microsoft.com/office/drawing/2014/main" id="{822C9BE3-D57E-F82F-F08B-40C593A13635}"/>
              </a:ext>
            </a:extLst>
          </p:cNvPr>
          <p:cNvSpPr txBox="1"/>
          <p:nvPr/>
        </p:nvSpPr>
        <p:spPr>
          <a:xfrm>
            <a:off x="1320800" y="1188590"/>
            <a:ext cx="6238240" cy="738664"/>
          </a:xfrm>
          <a:prstGeom prst="rect">
            <a:avLst/>
          </a:prstGeom>
          <a:noFill/>
        </p:spPr>
        <p:txBody>
          <a:bodyPr wrap="square" rtlCol="0">
            <a:spAutoFit/>
          </a:bodyPr>
          <a:lstStyle/>
          <a:p>
            <a:r>
              <a:rPr lang="en-GB" sz="1400" dirty="0">
                <a:effectLst/>
                <a:latin typeface="Chalkboard" panose="03050602040202020205" pitchFamily="66" charset="77"/>
              </a:rPr>
              <a:t>A</a:t>
            </a:r>
            <a:r>
              <a:rPr lang="en-GB" sz="1400" b="1" dirty="0">
                <a:effectLst/>
                <a:latin typeface="Chalkboard" panose="03050602040202020205" pitchFamily="66" charset="77"/>
              </a:rPr>
              <a:t> Process </a:t>
            </a:r>
            <a:r>
              <a:rPr lang="en-GB" sz="1400" dirty="0">
                <a:effectLst/>
                <a:latin typeface="Chalkboard" panose="03050602040202020205" pitchFamily="66" charset="77"/>
              </a:rPr>
              <a:t>describes a sequence or flow of </a:t>
            </a:r>
            <a:r>
              <a:rPr lang="en-GB" sz="1400" b="1" dirty="0">
                <a:effectLst/>
                <a:latin typeface="Chalkboard" panose="03050602040202020205" pitchFamily="66" charset="77"/>
              </a:rPr>
              <a:t>Activities </a:t>
            </a:r>
            <a:r>
              <a:rPr lang="en-GB" sz="1400" dirty="0">
                <a:effectLst/>
                <a:latin typeface="Chalkboard" panose="03050602040202020205" pitchFamily="66" charset="77"/>
              </a:rPr>
              <a:t>for  carrying out work. In </a:t>
            </a:r>
            <a:r>
              <a:rPr lang="en-GB" sz="1400" b="1" dirty="0">
                <a:effectLst/>
                <a:latin typeface="Chalkboard" panose="03050602040202020205" pitchFamily="66" charset="77"/>
              </a:rPr>
              <a:t>BPMN </a:t>
            </a:r>
            <a:r>
              <a:rPr lang="en-GB" sz="1400" dirty="0">
                <a:effectLst/>
                <a:latin typeface="Chalkboard" panose="03050602040202020205" pitchFamily="66" charset="77"/>
              </a:rPr>
              <a:t>a </a:t>
            </a:r>
            <a:r>
              <a:rPr lang="en-GB" sz="1400" b="1" dirty="0">
                <a:effectLst/>
                <a:latin typeface="Chalkboard" panose="03050602040202020205" pitchFamily="66" charset="77"/>
              </a:rPr>
              <a:t>Process </a:t>
            </a:r>
            <a:r>
              <a:rPr lang="en-GB" sz="1400" dirty="0">
                <a:effectLst/>
                <a:latin typeface="Chalkboard" panose="03050602040202020205" pitchFamily="66" charset="77"/>
              </a:rPr>
              <a:t>is depicted as a graph of Flow Elements, a </a:t>
            </a:r>
            <a:r>
              <a:rPr lang="en-GB" sz="1400" b="1" dirty="0">
                <a:effectLst/>
                <a:latin typeface="Chalkboard" panose="03050602040202020205" pitchFamily="66" charset="77"/>
              </a:rPr>
              <a:t>Sequence Flow, </a:t>
            </a:r>
            <a:r>
              <a:rPr lang="en-GB" sz="1400" dirty="0">
                <a:effectLst/>
                <a:latin typeface="Chalkboard" panose="03050602040202020205" pitchFamily="66" charset="77"/>
              </a:rPr>
              <a:t>which is a set of </a:t>
            </a:r>
            <a:r>
              <a:rPr lang="en-GB" sz="1400" b="1" dirty="0">
                <a:effectLst/>
                <a:latin typeface="Chalkboard" panose="03050602040202020205" pitchFamily="66" charset="77"/>
              </a:rPr>
              <a:t>Activities</a:t>
            </a:r>
            <a:r>
              <a:rPr lang="en-GB" sz="1400" dirty="0">
                <a:effectLst/>
                <a:latin typeface="Chalkboard" panose="03050602040202020205" pitchFamily="66" charset="77"/>
              </a:rPr>
              <a:t>, </a:t>
            </a:r>
            <a:r>
              <a:rPr lang="en-GB" sz="1400" b="1" dirty="0">
                <a:effectLst/>
                <a:latin typeface="Chalkboard" panose="03050602040202020205" pitchFamily="66" charset="77"/>
              </a:rPr>
              <a:t>Events</a:t>
            </a:r>
            <a:r>
              <a:rPr lang="en-GB" sz="1400" dirty="0">
                <a:effectLst/>
                <a:latin typeface="Chalkboard" panose="03050602040202020205" pitchFamily="66" charset="77"/>
              </a:rPr>
              <a:t>, </a:t>
            </a:r>
            <a:r>
              <a:rPr lang="en-GB" sz="1400" b="1" dirty="0">
                <a:effectLst/>
                <a:latin typeface="Chalkboard" panose="03050602040202020205" pitchFamily="66" charset="77"/>
              </a:rPr>
              <a:t>Gateways</a:t>
            </a:r>
            <a:endParaRPr lang="en-GB" sz="1400" dirty="0">
              <a:latin typeface="Chalkboard" panose="03050602040202020205" pitchFamily="66" charset="77"/>
            </a:endParaRPr>
          </a:p>
        </p:txBody>
      </p:sp>
      <p:cxnSp>
        <p:nvCxnSpPr>
          <p:cNvPr id="10" name="Straight Arrow Connector 9">
            <a:extLst>
              <a:ext uri="{FF2B5EF4-FFF2-40B4-BE49-F238E27FC236}">
                <a16:creationId xmlns:a16="http://schemas.microsoft.com/office/drawing/2014/main" id="{7320A826-DFFD-CE78-7043-5FA5E98AF747}"/>
              </a:ext>
            </a:extLst>
          </p:cNvPr>
          <p:cNvCxnSpPr>
            <a:stCxn id="6" idx="2"/>
            <a:endCxn id="5" idx="0"/>
          </p:cNvCxnSpPr>
          <p:nvPr/>
        </p:nvCxnSpPr>
        <p:spPr>
          <a:xfrm flipH="1">
            <a:off x="4430932" y="1927254"/>
            <a:ext cx="8988" cy="10039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5594816-E5EF-DE3A-6B06-AC3D23AFDD20}"/>
              </a:ext>
            </a:extLst>
          </p:cNvPr>
          <p:cNvSpPr txBox="1"/>
          <p:nvPr/>
        </p:nvSpPr>
        <p:spPr>
          <a:xfrm>
            <a:off x="1564640" y="4541430"/>
            <a:ext cx="6238240" cy="1600438"/>
          </a:xfrm>
          <a:prstGeom prst="rect">
            <a:avLst/>
          </a:prstGeom>
          <a:noFill/>
        </p:spPr>
        <p:txBody>
          <a:bodyPr wrap="square" rtlCol="0">
            <a:spAutoFit/>
          </a:bodyPr>
          <a:lstStyle/>
          <a:p>
            <a:r>
              <a:rPr lang="en-GB" sz="1400" dirty="0">
                <a:effectLst/>
                <a:latin typeface="Chalkboard" panose="03050602040202020205" pitchFamily="66" charset="77"/>
              </a:rPr>
              <a:t>A</a:t>
            </a:r>
            <a:r>
              <a:rPr lang="en-GB" sz="1400" b="1" dirty="0">
                <a:effectLst/>
                <a:latin typeface="Chalkboard" panose="03050602040202020205" pitchFamily="66" charset="77"/>
              </a:rPr>
              <a:t> Process </a:t>
            </a:r>
            <a:r>
              <a:rPr lang="en-GB" sz="1400" dirty="0">
                <a:effectLst/>
                <a:latin typeface="Chalkboard" panose="03050602040202020205" pitchFamily="66" charset="77"/>
              </a:rPr>
              <a:t>is an </a:t>
            </a:r>
            <a:r>
              <a:rPr lang="en-GB" sz="1400" b="1" i="1" dirty="0">
                <a:effectLst/>
                <a:latin typeface="Chalkboard" panose="03050602040202020205" pitchFamily="66" charset="77"/>
              </a:rPr>
              <a:t>Orchestration</a:t>
            </a:r>
            <a:r>
              <a:rPr lang="en-GB" sz="1400" i="1" dirty="0">
                <a:effectLst/>
                <a:latin typeface="Chalkboard" panose="03050602040202020205" pitchFamily="66" charset="77"/>
              </a:rPr>
              <a:t>:</a:t>
            </a:r>
          </a:p>
          <a:p>
            <a:endParaRPr lang="en-GB" sz="1400" i="1" dirty="0">
              <a:latin typeface="Chalkboard" panose="03050602040202020205" pitchFamily="66" charset="77"/>
            </a:endParaRPr>
          </a:p>
          <a:p>
            <a:pPr marL="171450" indent="-171450">
              <a:buFontTx/>
              <a:buChar char="-"/>
            </a:pPr>
            <a:r>
              <a:rPr lang="en-GB" sz="1400" dirty="0">
                <a:effectLst/>
                <a:latin typeface="Chalkboard" panose="03050602040202020205" pitchFamily="66" charset="77"/>
              </a:rPr>
              <a:t>The </a:t>
            </a:r>
            <a:r>
              <a:rPr lang="en-GB" sz="1400" b="1" dirty="0">
                <a:effectLst/>
                <a:latin typeface="Chalkboard" panose="03050602040202020205" pitchFamily="66" charset="77"/>
              </a:rPr>
              <a:t>Sequence Flow</a:t>
            </a:r>
            <a:r>
              <a:rPr lang="en-GB" sz="1400" dirty="0">
                <a:effectLst/>
                <a:latin typeface="Chalkboard" panose="03050602040202020205" pitchFamily="66" charset="77"/>
              </a:rPr>
              <a:t> represents control of a process</a:t>
            </a:r>
          </a:p>
          <a:p>
            <a:pPr marL="171450" indent="-171450">
              <a:buFontTx/>
              <a:buChar char="-"/>
            </a:pPr>
            <a:r>
              <a:rPr lang="en-GB" sz="1400" dirty="0">
                <a:latin typeface="Chalkboard" panose="03050602040202020205" pitchFamily="66" charset="77"/>
              </a:rPr>
              <a:t>The </a:t>
            </a:r>
            <a:r>
              <a:rPr lang="en-GB" sz="1400" b="1" dirty="0">
                <a:latin typeface="Chalkboard" panose="03050602040202020205" pitchFamily="66" charset="77"/>
              </a:rPr>
              <a:t>token</a:t>
            </a:r>
            <a:r>
              <a:rPr lang="en-GB" sz="1400" dirty="0">
                <a:latin typeface="Chalkboard" panose="03050602040202020205" pitchFamily="66" charset="77"/>
              </a:rPr>
              <a:t> represents state associated with</a:t>
            </a:r>
            <a:r>
              <a:rPr lang="en-GB" sz="1400" i="1" dirty="0">
                <a:effectLst/>
                <a:latin typeface="Chalkboard" panose="03050602040202020205" pitchFamily="66" charset="77"/>
              </a:rPr>
              <a:t> </a:t>
            </a:r>
            <a:r>
              <a:rPr lang="en-GB" sz="1400" dirty="0">
                <a:effectLst/>
                <a:latin typeface="Chalkboard" panose="03050602040202020205" pitchFamily="66" charset="77"/>
              </a:rPr>
              <a:t>an instance </a:t>
            </a:r>
          </a:p>
          <a:p>
            <a:pPr marL="171450" indent="-171450">
              <a:buFontTx/>
              <a:buChar char="-"/>
            </a:pPr>
            <a:r>
              <a:rPr lang="en-GB" sz="1400" dirty="0">
                <a:latin typeface="Chalkboard" panose="03050602040202020205" pitchFamily="66" charset="77"/>
              </a:rPr>
              <a:t>In implementation, generally a process orchestration lives within an address space i.e. is not distributed, either an embedded workflow or external process manager.</a:t>
            </a:r>
            <a:r>
              <a:rPr lang="en-GB" sz="1400" dirty="0">
                <a:effectLst/>
                <a:latin typeface="Chalkboard" panose="03050602040202020205" pitchFamily="66" charset="77"/>
              </a:rPr>
              <a:t> </a:t>
            </a:r>
            <a:endParaRPr lang="en-GB" sz="1400" dirty="0">
              <a:latin typeface="Chalkboard" panose="03050602040202020205" pitchFamily="66" charset="77"/>
            </a:endParaRPr>
          </a:p>
        </p:txBody>
      </p:sp>
    </p:spTree>
    <p:extLst>
      <p:ext uri="{BB962C8B-B14F-4D97-AF65-F5344CB8AC3E}">
        <p14:creationId xmlns:p14="http://schemas.microsoft.com/office/powerpoint/2010/main" val="805471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 Out-Only (Publish-Subscribe)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5488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3419-4909-16D1-14EE-5A2F6213BD54}"/>
              </a:ext>
            </a:extLst>
          </p:cNvPr>
          <p:cNvSpPr>
            <a:spLocks noGrp="1"/>
          </p:cNvSpPr>
          <p:nvPr>
            <p:ph type="title"/>
          </p:nvPr>
        </p:nvSpPr>
        <p:spPr/>
        <p:txBody>
          <a:bodyPr>
            <a:normAutofit fontScale="90000"/>
          </a:bodyPr>
          <a:lstStyle/>
          <a:p>
            <a:r>
              <a:rPr lang="en-GB" dirty="0">
                <a:latin typeface="Chalkboard" panose="03050602040202020205" pitchFamily="66" charset="77"/>
              </a:rPr>
              <a:t>What is Orchestration?</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8B41305D-1373-E9CF-D74A-C97D7E439462}"/>
              </a:ext>
            </a:extLst>
          </p:cNvPr>
          <p:cNvSpPr>
            <a:spLocks noGrp="1"/>
          </p:cNvSpPr>
          <p:nvPr>
            <p:ph idx="1"/>
          </p:nvPr>
        </p:nvSpPr>
        <p:spPr>
          <a:xfrm>
            <a:off x="459486" y="2143899"/>
            <a:ext cx="7990184" cy="371329"/>
          </a:xfrm>
        </p:spPr>
        <p:txBody>
          <a:bodyPr>
            <a:normAutofit/>
          </a:bodyPr>
          <a:lstStyle/>
          <a:p>
            <a:pPr marL="0" indent="0">
              <a:buNone/>
            </a:pPr>
            <a:r>
              <a:rPr lang="en-GB" sz="1800" dirty="0">
                <a:latin typeface="Chalkboard" panose="03050602040202020205" pitchFamily="66" charset="77"/>
              </a:rPr>
              <a:t>Focused on a </a:t>
            </a:r>
            <a:r>
              <a:rPr lang="en-GB" sz="1800" b="1" dirty="0">
                <a:latin typeface="Chalkboard" panose="03050602040202020205" pitchFamily="66" charset="77"/>
              </a:rPr>
              <a:t>single participant’s perspective</a:t>
            </a:r>
            <a:endParaRPr lang="en-GB" sz="1800" dirty="0">
              <a:latin typeface="Chalkboard" panose="03050602040202020205" pitchFamily="66" charset="77"/>
            </a:endParaRPr>
          </a:p>
          <a:p>
            <a:endParaRPr lang="en-US" sz="1800" dirty="0">
              <a:latin typeface="Chalkboard" panose="03050602040202020205" pitchFamily="66" charset="77"/>
            </a:endParaRPr>
          </a:p>
        </p:txBody>
      </p:sp>
      <p:sp>
        <p:nvSpPr>
          <p:cNvPr id="5" name="TextBox 4">
            <a:extLst>
              <a:ext uri="{FF2B5EF4-FFF2-40B4-BE49-F238E27FC236}">
                <a16:creationId xmlns:a16="http://schemas.microsoft.com/office/drawing/2014/main" id="{C21611CF-61A9-BB0B-DAC5-C7F4D2A541A2}"/>
              </a:ext>
            </a:extLst>
          </p:cNvPr>
          <p:cNvSpPr txBox="1"/>
          <p:nvPr/>
        </p:nvSpPr>
        <p:spPr>
          <a:xfrm>
            <a:off x="459485" y="2541203"/>
            <a:ext cx="4574511"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Like writing </a:t>
            </a:r>
            <a:r>
              <a:rPr lang="en-GB" i="1" dirty="0">
                <a:latin typeface="Chalkboard" panose="03050602040202020205" pitchFamily="66" charset="77"/>
              </a:rPr>
              <a:t>your own script</a:t>
            </a:r>
            <a:endParaRPr lang="en-GB" dirty="0">
              <a:latin typeface="Chalkboard" panose="03050602040202020205" pitchFamily="66" charset="77"/>
            </a:endParaRPr>
          </a:p>
        </p:txBody>
      </p:sp>
      <p:sp>
        <p:nvSpPr>
          <p:cNvPr id="7" name="TextBox 6">
            <a:extLst>
              <a:ext uri="{FF2B5EF4-FFF2-40B4-BE49-F238E27FC236}">
                <a16:creationId xmlns:a16="http://schemas.microsoft.com/office/drawing/2014/main" id="{E805CC50-BEF6-4C12-28F5-F78639180120}"/>
              </a:ext>
            </a:extLst>
          </p:cNvPr>
          <p:cNvSpPr txBox="1"/>
          <p:nvPr/>
        </p:nvSpPr>
        <p:spPr>
          <a:xfrm>
            <a:off x="459485" y="2928007"/>
            <a:ext cx="5108195"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Includes control flow, state, and decisions</a:t>
            </a:r>
          </a:p>
        </p:txBody>
      </p:sp>
      <p:sp>
        <p:nvSpPr>
          <p:cNvPr id="9" name="TextBox 8">
            <a:extLst>
              <a:ext uri="{FF2B5EF4-FFF2-40B4-BE49-F238E27FC236}">
                <a16:creationId xmlns:a16="http://schemas.microsoft.com/office/drawing/2014/main" id="{AF2092F3-3851-4B13-B7A6-B0E12E9A5A87}"/>
              </a:ext>
            </a:extLst>
          </p:cNvPr>
          <p:cNvSpPr txBox="1"/>
          <p:nvPr/>
        </p:nvSpPr>
        <p:spPr>
          <a:xfrm>
            <a:off x="459485" y="3314810"/>
            <a:ext cx="4574511"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All logic is local to the orchestrator</a:t>
            </a:r>
          </a:p>
        </p:txBody>
      </p:sp>
      <p:sp>
        <p:nvSpPr>
          <p:cNvPr id="11" name="TextBox 10">
            <a:extLst>
              <a:ext uri="{FF2B5EF4-FFF2-40B4-BE49-F238E27FC236}">
                <a16:creationId xmlns:a16="http://schemas.microsoft.com/office/drawing/2014/main" id="{BC3249AC-D491-B05D-73AE-4CDC979C2B1C}"/>
              </a:ext>
            </a:extLst>
          </p:cNvPr>
          <p:cNvSpPr txBox="1"/>
          <p:nvPr/>
        </p:nvSpPr>
        <p:spPr>
          <a:xfrm>
            <a:off x="459486" y="3701614"/>
            <a:ext cx="5256544" cy="646331"/>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Often implemented via state machines or workflow engines.</a:t>
            </a:r>
          </a:p>
        </p:txBody>
      </p:sp>
    </p:spTree>
    <p:extLst>
      <p:ext uri="{BB962C8B-B14F-4D97-AF65-F5344CB8AC3E}">
        <p14:creationId xmlns:p14="http://schemas.microsoft.com/office/powerpoint/2010/main" val="420994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diagram of a computer&#10;&#10;Description automatically generated with medium confidence">
            <a:extLst>
              <a:ext uri="{FF2B5EF4-FFF2-40B4-BE49-F238E27FC236}">
                <a16:creationId xmlns:a16="http://schemas.microsoft.com/office/drawing/2014/main" id="{71AE4B83-0EE6-4CE0-1E85-4A61BD1DD0C2}"/>
              </a:ext>
            </a:extLst>
          </p:cNvPr>
          <p:cNvPicPr>
            <a:picLocks noChangeAspect="1"/>
          </p:cNvPicPr>
          <p:nvPr/>
        </p:nvPicPr>
        <p:blipFill>
          <a:blip r:embed="rId2"/>
          <a:stretch>
            <a:fillRect/>
          </a:stretch>
        </p:blipFill>
        <p:spPr>
          <a:xfrm>
            <a:off x="89493" y="2220296"/>
            <a:ext cx="8965013" cy="2415506"/>
          </a:xfrm>
          <a:prstGeom prst="rect">
            <a:avLst/>
          </a:prstGeom>
        </p:spPr>
      </p:pic>
      <p:sp>
        <p:nvSpPr>
          <p:cNvPr id="2" name="Slide Number Placeholder 1">
            <a:extLst>
              <a:ext uri="{FF2B5EF4-FFF2-40B4-BE49-F238E27FC236}">
                <a16:creationId xmlns:a16="http://schemas.microsoft.com/office/drawing/2014/main" id="{0183BC9E-89C9-FD85-98F8-E7044AB495C1}"/>
              </a:ext>
            </a:extLst>
          </p:cNvPr>
          <p:cNvSpPr>
            <a:spLocks noGrp="1"/>
          </p:cNvSpPr>
          <p:nvPr>
            <p:ph type="sldNum" sz="quarter" idx="12"/>
          </p:nvPr>
        </p:nvSpPr>
        <p:spPr/>
        <p:txBody>
          <a:bodyPr/>
          <a:lstStyle/>
          <a:p>
            <a:fld id="{867D4A06-35AE-BD4A-84A9-613A26F3D41D}" type="slidenum">
              <a:rPr lang="en-US" smtClean="0"/>
              <a:pPr/>
              <a:t>131</a:t>
            </a:fld>
            <a:endParaRPr lang="en-US"/>
          </a:p>
        </p:txBody>
      </p:sp>
      <p:sp>
        <p:nvSpPr>
          <p:cNvPr id="5" name="Oval 4">
            <a:extLst>
              <a:ext uri="{FF2B5EF4-FFF2-40B4-BE49-F238E27FC236}">
                <a16:creationId xmlns:a16="http://schemas.microsoft.com/office/drawing/2014/main" id="{0AB40A39-5D5A-C4EA-0217-1A1F76D488DD}"/>
              </a:ext>
            </a:extLst>
          </p:cNvPr>
          <p:cNvSpPr/>
          <p:nvPr/>
        </p:nvSpPr>
        <p:spPr>
          <a:xfrm>
            <a:off x="1564640"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26745AE-76CA-080D-DA7D-B65C5F8B371F}"/>
              </a:ext>
            </a:extLst>
          </p:cNvPr>
          <p:cNvSpPr txBox="1"/>
          <p:nvPr/>
        </p:nvSpPr>
        <p:spPr>
          <a:xfrm>
            <a:off x="1412240" y="410838"/>
            <a:ext cx="1798320" cy="461665"/>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represents an instance of a process</a:t>
            </a:r>
          </a:p>
        </p:txBody>
      </p:sp>
      <p:cxnSp>
        <p:nvCxnSpPr>
          <p:cNvPr id="9" name="Straight Arrow Connector 8">
            <a:extLst>
              <a:ext uri="{FF2B5EF4-FFF2-40B4-BE49-F238E27FC236}">
                <a16:creationId xmlns:a16="http://schemas.microsoft.com/office/drawing/2014/main" id="{20862A1B-E48C-2B6D-78DF-51CE59D86010}"/>
              </a:ext>
            </a:extLst>
          </p:cNvPr>
          <p:cNvCxnSpPr>
            <a:stCxn id="7" idx="2"/>
            <a:endCxn id="5" idx="0"/>
          </p:cNvCxnSpPr>
          <p:nvPr/>
        </p:nvCxnSpPr>
        <p:spPr>
          <a:xfrm flipH="1">
            <a:off x="1635760" y="872503"/>
            <a:ext cx="675640" cy="15760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CF0978C5-9161-F77C-1307-4AC3B8FB3932}"/>
              </a:ext>
            </a:extLst>
          </p:cNvPr>
          <p:cNvSpPr/>
          <p:nvPr/>
        </p:nvSpPr>
        <p:spPr>
          <a:xfrm>
            <a:off x="2801620"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48B28A2-2E55-433D-8336-8BE303385722}"/>
              </a:ext>
            </a:extLst>
          </p:cNvPr>
          <p:cNvSpPr txBox="1"/>
          <p:nvPr/>
        </p:nvSpPr>
        <p:spPr>
          <a:xfrm>
            <a:off x="3434080" y="659758"/>
            <a:ext cx="1798320" cy="830997"/>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flows down the process; it is the state of the process for that instance</a:t>
            </a:r>
          </a:p>
        </p:txBody>
      </p:sp>
      <p:cxnSp>
        <p:nvCxnSpPr>
          <p:cNvPr id="12" name="Straight Arrow Connector 11">
            <a:extLst>
              <a:ext uri="{FF2B5EF4-FFF2-40B4-BE49-F238E27FC236}">
                <a16:creationId xmlns:a16="http://schemas.microsoft.com/office/drawing/2014/main" id="{EC679023-16D1-AACE-AA7D-3E300E146716}"/>
              </a:ext>
            </a:extLst>
          </p:cNvPr>
          <p:cNvCxnSpPr>
            <a:stCxn id="11" idx="2"/>
            <a:endCxn id="10" idx="0"/>
          </p:cNvCxnSpPr>
          <p:nvPr/>
        </p:nvCxnSpPr>
        <p:spPr>
          <a:xfrm flipH="1">
            <a:off x="2872740" y="1490755"/>
            <a:ext cx="1460500" cy="9578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50A11E9A-CA6B-872A-7579-5B7C0A9267CA}"/>
              </a:ext>
            </a:extLst>
          </p:cNvPr>
          <p:cNvSpPr/>
          <p:nvPr/>
        </p:nvSpPr>
        <p:spPr>
          <a:xfrm>
            <a:off x="2801620"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00A6FFEF-E79C-E796-025C-F513CA236674}"/>
              </a:ext>
            </a:extLst>
          </p:cNvPr>
          <p:cNvSpPr txBox="1"/>
          <p:nvPr/>
        </p:nvSpPr>
        <p:spPr>
          <a:xfrm>
            <a:off x="2311400" y="5414638"/>
            <a:ext cx="1798320" cy="830997"/>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flows down the process; it is the state of the process for that instance</a:t>
            </a:r>
          </a:p>
        </p:txBody>
      </p:sp>
      <p:cxnSp>
        <p:nvCxnSpPr>
          <p:cNvPr id="17" name="Straight Arrow Connector 16">
            <a:extLst>
              <a:ext uri="{FF2B5EF4-FFF2-40B4-BE49-F238E27FC236}">
                <a16:creationId xmlns:a16="http://schemas.microsoft.com/office/drawing/2014/main" id="{64077B14-31A6-92DF-98FA-73494B8CDFDA}"/>
              </a:ext>
            </a:extLst>
          </p:cNvPr>
          <p:cNvCxnSpPr>
            <a:cxnSpLocks/>
            <a:stCxn id="16" idx="0"/>
            <a:endCxn id="15" idx="5"/>
          </p:cNvCxnSpPr>
          <p:nvPr/>
        </p:nvCxnSpPr>
        <p:spPr>
          <a:xfrm flipH="1" flipV="1">
            <a:off x="2923029" y="4385635"/>
            <a:ext cx="287531" cy="1029003"/>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F18130D8-BDA3-4BE9-F6E0-D7E384CFB0E5}"/>
              </a:ext>
            </a:extLst>
          </p:cNvPr>
          <p:cNvSpPr/>
          <p:nvPr/>
        </p:nvSpPr>
        <p:spPr>
          <a:xfrm>
            <a:off x="4024527" y="2454607"/>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04423D32-11AA-7170-DDE7-6EC42003F5B4}"/>
              </a:ext>
            </a:extLst>
          </p:cNvPr>
          <p:cNvSpPr/>
          <p:nvPr/>
        </p:nvSpPr>
        <p:spPr>
          <a:xfrm>
            <a:off x="3822189"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28519966-D66C-A4DC-3864-57F659AE2A29}"/>
              </a:ext>
            </a:extLst>
          </p:cNvPr>
          <p:cNvSpPr/>
          <p:nvPr/>
        </p:nvSpPr>
        <p:spPr>
          <a:xfrm>
            <a:off x="4871968"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8DE3726C-7B94-01EE-7BCA-16B9310D19E6}"/>
              </a:ext>
            </a:extLst>
          </p:cNvPr>
          <p:cNvSpPr/>
          <p:nvPr/>
        </p:nvSpPr>
        <p:spPr>
          <a:xfrm>
            <a:off x="6636537"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B3F7D00F-28B7-135B-5D5D-EBA94646E5A9}"/>
              </a:ext>
            </a:extLst>
          </p:cNvPr>
          <p:cNvSpPr/>
          <p:nvPr/>
        </p:nvSpPr>
        <p:spPr>
          <a:xfrm>
            <a:off x="6636537" y="4257669"/>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B846F3E5-9305-7417-6A7F-C8AA579F136A}"/>
              </a:ext>
            </a:extLst>
          </p:cNvPr>
          <p:cNvSpPr/>
          <p:nvPr/>
        </p:nvSpPr>
        <p:spPr>
          <a:xfrm>
            <a:off x="7753261" y="4278618"/>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51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bldP spid="7" grpId="1"/>
      <p:bldP spid="10" grpId="0" animBg="1"/>
      <p:bldP spid="10" grpId="1" animBg="1"/>
      <p:bldP spid="11" grpId="0"/>
      <p:bldP spid="11" grpId="1"/>
      <p:bldP spid="15" grpId="0" animBg="1"/>
      <p:bldP spid="15" grpId="1" animBg="1"/>
      <p:bldP spid="16" grpId="0"/>
      <p:bldP spid="16" grpId="1"/>
      <p:bldP spid="20" grpId="0" animBg="1"/>
      <p:bldP spid="20" grpId="1" animBg="1"/>
      <p:bldP spid="21" grpId="0" animBg="1"/>
      <p:bldP spid="21" grpId="1" animBg="1"/>
      <p:bldP spid="22" grpId="0" animBg="1"/>
      <p:bldP spid="23" grpId="0" animBg="1"/>
      <p:bldP spid="25" grpId="0" animBg="1"/>
      <p:bldP spid="25" grpId="1" animBg="1"/>
      <p:bldP spid="2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process&#10;&#10;AI-generated content may be incorrect.">
            <a:extLst>
              <a:ext uri="{FF2B5EF4-FFF2-40B4-BE49-F238E27FC236}">
                <a16:creationId xmlns:a16="http://schemas.microsoft.com/office/drawing/2014/main" id="{B4CBA1A3-73FF-AD5E-471E-323658FE1D19}"/>
              </a:ext>
            </a:extLst>
          </p:cNvPr>
          <p:cNvPicPr>
            <a:picLocks noChangeAspect="1"/>
          </p:cNvPicPr>
          <p:nvPr/>
        </p:nvPicPr>
        <p:blipFill>
          <a:blip r:embed="rId3"/>
          <a:stretch>
            <a:fillRect/>
          </a:stretch>
        </p:blipFill>
        <p:spPr>
          <a:xfrm>
            <a:off x="482600" y="2283967"/>
            <a:ext cx="8178800" cy="2290064"/>
          </a:xfrm>
          <a:prstGeom prst="rect">
            <a:avLst/>
          </a:prstGeom>
        </p:spPr>
      </p:pic>
      <p:sp>
        <p:nvSpPr>
          <p:cNvPr id="2" name="TextBox 1">
            <a:extLst>
              <a:ext uri="{FF2B5EF4-FFF2-40B4-BE49-F238E27FC236}">
                <a16:creationId xmlns:a16="http://schemas.microsoft.com/office/drawing/2014/main" id="{2CBD866A-9463-DE0C-7BBE-08B9A6BE4AD2}"/>
              </a:ext>
            </a:extLst>
          </p:cNvPr>
          <p:cNvSpPr txBox="1"/>
          <p:nvPr/>
        </p:nvSpPr>
        <p:spPr>
          <a:xfrm>
            <a:off x="482600" y="4845050"/>
            <a:ext cx="3097390"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latin typeface="Chalkboard" panose="03050602040202020205" pitchFamily="66" charset="77"/>
              </a:rPr>
              <a:t>Customer Pool </a:t>
            </a:r>
          </a:p>
        </p:txBody>
      </p:sp>
      <p:sp>
        <p:nvSpPr>
          <p:cNvPr id="3" name="Title 1">
            <a:extLst>
              <a:ext uri="{FF2B5EF4-FFF2-40B4-BE49-F238E27FC236}">
                <a16:creationId xmlns:a16="http://schemas.microsoft.com/office/drawing/2014/main" id="{09D6598F-60AF-01E7-9631-89E3BAA727B5}"/>
              </a:ext>
            </a:extLst>
          </p:cNvPr>
          <p:cNvSpPr>
            <a:spLocks noGrp="1"/>
          </p:cNvSpPr>
          <p:nvPr>
            <p:ph type="title"/>
          </p:nvPr>
        </p:nvSpPr>
        <p:spPr>
          <a:xfrm>
            <a:off x="459486" y="1268730"/>
            <a:ext cx="7990184" cy="849194"/>
          </a:xfrm>
        </p:spPr>
        <p:txBody>
          <a:bodyPr>
            <a:normAutofit fontScale="90000"/>
          </a:bodyPr>
          <a:lstStyle/>
          <a:p>
            <a:r>
              <a:rPr lang="en-GB" dirty="0"/>
              <a:t>Pizza Example – BPMN Orchestration</a:t>
            </a:r>
            <a:br>
              <a:rPr lang="en-GB" dirty="0"/>
            </a:br>
            <a:endParaRPr lang="en-US" dirty="0"/>
          </a:p>
        </p:txBody>
      </p:sp>
    </p:spTree>
    <p:extLst>
      <p:ext uri="{BB962C8B-B14F-4D97-AF65-F5344CB8AC3E}">
        <p14:creationId xmlns:p14="http://schemas.microsoft.com/office/powerpoint/2010/main" val="6452898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pizza shop&#10;&#10;AI-generated content may be incorrect.">
            <a:extLst>
              <a:ext uri="{FF2B5EF4-FFF2-40B4-BE49-F238E27FC236}">
                <a16:creationId xmlns:a16="http://schemas.microsoft.com/office/drawing/2014/main" id="{D96698D7-8685-A0EE-35A8-E2868DC6A3FA}"/>
              </a:ext>
            </a:extLst>
          </p:cNvPr>
          <p:cNvPicPr>
            <a:picLocks noChangeAspect="1"/>
          </p:cNvPicPr>
          <p:nvPr/>
        </p:nvPicPr>
        <p:blipFill>
          <a:blip r:embed="rId3"/>
          <a:stretch>
            <a:fillRect/>
          </a:stretch>
        </p:blipFill>
        <p:spPr>
          <a:xfrm>
            <a:off x="2102873" y="1892349"/>
            <a:ext cx="4938255" cy="3846085"/>
          </a:xfrm>
          <a:prstGeom prst="rect">
            <a:avLst/>
          </a:prstGeom>
        </p:spPr>
      </p:pic>
      <p:sp>
        <p:nvSpPr>
          <p:cNvPr id="6" name="TextBox 5">
            <a:extLst>
              <a:ext uri="{FF2B5EF4-FFF2-40B4-BE49-F238E27FC236}">
                <a16:creationId xmlns:a16="http://schemas.microsoft.com/office/drawing/2014/main" id="{9F2216CE-B5CE-4407-30C5-2C9A988BA725}"/>
              </a:ext>
            </a:extLst>
          </p:cNvPr>
          <p:cNvSpPr txBox="1"/>
          <p:nvPr/>
        </p:nvSpPr>
        <p:spPr>
          <a:xfrm>
            <a:off x="112889" y="3290005"/>
            <a:ext cx="1575235"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latin typeface="Chalkboard" panose="03050602040202020205" pitchFamily="66" charset="77"/>
              </a:rPr>
              <a:t>Pizza Shop Pool </a:t>
            </a:r>
          </a:p>
        </p:txBody>
      </p:sp>
      <p:sp>
        <p:nvSpPr>
          <p:cNvPr id="2" name="Title 1">
            <a:extLst>
              <a:ext uri="{FF2B5EF4-FFF2-40B4-BE49-F238E27FC236}">
                <a16:creationId xmlns:a16="http://schemas.microsoft.com/office/drawing/2014/main" id="{C21A413E-2D82-A43A-271B-26FA2C237DB1}"/>
              </a:ext>
            </a:extLst>
          </p:cNvPr>
          <p:cNvSpPr>
            <a:spLocks noGrp="1"/>
          </p:cNvSpPr>
          <p:nvPr>
            <p:ph type="title"/>
          </p:nvPr>
        </p:nvSpPr>
        <p:spPr>
          <a:xfrm>
            <a:off x="459486" y="1268730"/>
            <a:ext cx="7990184" cy="849194"/>
          </a:xfrm>
        </p:spPr>
        <p:txBody>
          <a:bodyPr>
            <a:normAutofit fontScale="90000"/>
          </a:bodyPr>
          <a:lstStyle/>
          <a:p>
            <a:r>
              <a:rPr lang="en-GB" dirty="0"/>
              <a:t>Pizza Example – BPMN Orchestration</a:t>
            </a:r>
            <a:br>
              <a:rPr lang="en-GB" dirty="0"/>
            </a:br>
            <a:endParaRPr lang="en-US" dirty="0"/>
          </a:p>
        </p:txBody>
      </p:sp>
    </p:spTree>
    <p:extLst>
      <p:ext uri="{BB962C8B-B14F-4D97-AF65-F5344CB8AC3E}">
        <p14:creationId xmlns:p14="http://schemas.microsoft.com/office/powerpoint/2010/main" val="33278816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job&#10;&#10;AI-generated content may be incorrect.">
            <a:extLst>
              <a:ext uri="{FF2B5EF4-FFF2-40B4-BE49-F238E27FC236}">
                <a16:creationId xmlns:a16="http://schemas.microsoft.com/office/drawing/2014/main" id="{BC43FB57-1EB8-11E8-1982-7E0E7291F4D0}"/>
              </a:ext>
            </a:extLst>
          </p:cNvPr>
          <p:cNvPicPr>
            <a:picLocks noChangeAspect="1"/>
          </p:cNvPicPr>
          <p:nvPr/>
        </p:nvPicPr>
        <p:blipFill>
          <a:blip r:embed="rId3"/>
          <a:stretch>
            <a:fillRect/>
          </a:stretch>
        </p:blipFill>
        <p:spPr>
          <a:xfrm>
            <a:off x="281516" y="2219102"/>
            <a:ext cx="8485951" cy="2419796"/>
          </a:xfrm>
          <a:prstGeom prst="rect">
            <a:avLst/>
          </a:prstGeom>
        </p:spPr>
      </p:pic>
      <p:sp>
        <p:nvSpPr>
          <p:cNvPr id="6" name="TextBox 5">
            <a:extLst>
              <a:ext uri="{FF2B5EF4-FFF2-40B4-BE49-F238E27FC236}">
                <a16:creationId xmlns:a16="http://schemas.microsoft.com/office/drawing/2014/main" id="{10606EDA-2D3A-38E9-827C-A2CCC5183165}"/>
              </a:ext>
            </a:extLst>
          </p:cNvPr>
          <p:cNvSpPr txBox="1"/>
          <p:nvPr/>
        </p:nvSpPr>
        <p:spPr>
          <a:xfrm>
            <a:off x="281516" y="5077884"/>
            <a:ext cx="2737557"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latin typeface="Chalkboard" panose="03050602040202020205" pitchFamily="66" charset="77"/>
              </a:rPr>
              <a:t>Courier Pool </a:t>
            </a:r>
          </a:p>
        </p:txBody>
      </p:sp>
      <p:sp>
        <p:nvSpPr>
          <p:cNvPr id="2" name="Title 1">
            <a:extLst>
              <a:ext uri="{FF2B5EF4-FFF2-40B4-BE49-F238E27FC236}">
                <a16:creationId xmlns:a16="http://schemas.microsoft.com/office/drawing/2014/main" id="{08D5CE97-8B22-BDD4-AF6D-92C1D0125150}"/>
              </a:ext>
            </a:extLst>
          </p:cNvPr>
          <p:cNvSpPr>
            <a:spLocks noGrp="1"/>
          </p:cNvSpPr>
          <p:nvPr>
            <p:ph type="title"/>
          </p:nvPr>
        </p:nvSpPr>
        <p:spPr>
          <a:xfrm>
            <a:off x="459486" y="1268730"/>
            <a:ext cx="7990184" cy="849194"/>
          </a:xfrm>
        </p:spPr>
        <p:txBody>
          <a:bodyPr>
            <a:normAutofit fontScale="90000"/>
          </a:bodyPr>
          <a:lstStyle/>
          <a:p>
            <a:r>
              <a:rPr lang="en-GB" dirty="0"/>
              <a:t>Pizza Example – BPMN Orchestration</a:t>
            </a:r>
            <a:br>
              <a:rPr lang="en-GB" dirty="0"/>
            </a:br>
            <a:endParaRPr lang="en-US" dirty="0"/>
          </a:p>
        </p:txBody>
      </p:sp>
    </p:spTree>
    <p:extLst>
      <p:ext uri="{BB962C8B-B14F-4D97-AF65-F5344CB8AC3E}">
        <p14:creationId xmlns:p14="http://schemas.microsoft.com/office/powerpoint/2010/main" val="19800121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4632C-4318-2432-309E-D640BF742787}"/>
              </a:ext>
            </a:extLst>
          </p:cNvPr>
          <p:cNvSpPr>
            <a:spLocks noGrp="1"/>
          </p:cNvSpPr>
          <p:nvPr>
            <p:ph type="title"/>
          </p:nvPr>
        </p:nvSpPr>
        <p:spPr>
          <a:xfrm>
            <a:off x="6034641" y="2455585"/>
            <a:ext cx="2604884" cy="1681316"/>
          </a:xfrm>
        </p:spPr>
        <p:txBody>
          <a:bodyPr vert="horz" lIns="68580" tIns="34290" rIns="68580" bIns="34290" rtlCol="0" anchor="b">
            <a:normAutofit/>
          </a:bodyPr>
          <a:lstStyle/>
          <a:p>
            <a:r>
              <a:rPr lang="en-US" sz="2550" dirty="0">
                <a:latin typeface="Chalkboard" panose="03050602040202020205" pitchFamily="66" charset="77"/>
              </a:rPr>
              <a:t>Pizza Example – Pools and Lanes</a:t>
            </a:r>
            <a:br>
              <a:rPr lang="en-US" sz="2550" dirty="0">
                <a:latin typeface="Chalkboard" panose="03050602040202020205" pitchFamily="66" charset="77"/>
              </a:rPr>
            </a:br>
            <a:endParaRPr lang="en-US" sz="2550" dirty="0">
              <a:latin typeface="Chalkboard" panose="03050602040202020205" pitchFamily="66" charset="77"/>
            </a:endParaRPr>
          </a:p>
        </p:txBody>
      </p:sp>
      <p:pic>
        <p:nvPicPr>
          <p:cNvPr id="6" name="Picture 5" descr="A diagram of a diagram&#10;&#10;AI-generated content may be incorrect.">
            <a:extLst>
              <a:ext uri="{FF2B5EF4-FFF2-40B4-BE49-F238E27FC236}">
                <a16:creationId xmlns:a16="http://schemas.microsoft.com/office/drawing/2014/main" id="{2C891570-753C-CDC8-AF11-C328B810104C}"/>
              </a:ext>
            </a:extLst>
          </p:cNvPr>
          <p:cNvPicPr>
            <a:picLocks noChangeAspect="1"/>
          </p:cNvPicPr>
          <p:nvPr/>
        </p:nvPicPr>
        <p:blipFill>
          <a:blip r:embed="rId3"/>
          <a:stretch>
            <a:fillRect/>
          </a:stretch>
        </p:blipFill>
        <p:spPr>
          <a:xfrm>
            <a:off x="592378" y="1036155"/>
            <a:ext cx="5035826" cy="4721087"/>
          </a:xfrm>
          <a:prstGeom prst="rect">
            <a:avLst/>
          </a:prstGeom>
        </p:spPr>
      </p:pic>
    </p:spTree>
    <p:extLst>
      <p:ext uri="{BB962C8B-B14F-4D97-AF65-F5344CB8AC3E}">
        <p14:creationId xmlns:p14="http://schemas.microsoft.com/office/powerpoint/2010/main" val="40433019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63F87-E765-1E23-D2D1-A9DD8B8A97D9}"/>
            </a:ext>
          </a:extLst>
        </p:cNvPr>
        <p:cNvGrpSpPr/>
        <p:nvPr/>
      </p:nvGrpSpPr>
      <p:grpSpPr>
        <a:xfrm>
          <a:off x="0" y="0"/>
          <a:ext cx="0" cy="0"/>
          <a:chOff x="0" y="0"/>
          <a:chExt cx="0" cy="0"/>
        </a:xfrm>
      </p:grpSpPr>
      <p:pic>
        <p:nvPicPr>
          <p:cNvPr id="14" name="Picture 13" descr="A diagram of a computer&#10;&#10;Description automatically generated with medium confidence">
            <a:extLst>
              <a:ext uri="{FF2B5EF4-FFF2-40B4-BE49-F238E27FC236}">
                <a16:creationId xmlns:a16="http://schemas.microsoft.com/office/drawing/2014/main" id="{CA7D5FD1-E745-2E4C-2961-B3D0648544D6}"/>
              </a:ext>
            </a:extLst>
          </p:cNvPr>
          <p:cNvPicPr>
            <a:picLocks noChangeAspect="1"/>
          </p:cNvPicPr>
          <p:nvPr/>
        </p:nvPicPr>
        <p:blipFill>
          <a:blip r:embed="rId3"/>
          <a:stretch>
            <a:fillRect/>
          </a:stretch>
        </p:blipFill>
        <p:spPr>
          <a:xfrm>
            <a:off x="199488" y="2215869"/>
            <a:ext cx="8745024" cy="2356233"/>
          </a:xfrm>
          <a:prstGeom prst="rect">
            <a:avLst/>
          </a:prstGeom>
        </p:spPr>
      </p:pic>
      <p:sp>
        <p:nvSpPr>
          <p:cNvPr id="2" name="Slide Number Placeholder 1">
            <a:extLst>
              <a:ext uri="{FF2B5EF4-FFF2-40B4-BE49-F238E27FC236}">
                <a16:creationId xmlns:a16="http://schemas.microsoft.com/office/drawing/2014/main" id="{E3D31656-5A0E-5323-AD90-87BF16485067}"/>
              </a:ext>
            </a:extLst>
          </p:cNvPr>
          <p:cNvSpPr>
            <a:spLocks noGrp="1"/>
          </p:cNvSpPr>
          <p:nvPr>
            <p:ph type="sldNum" sz="quarter" idx="12"/>
          </p:nvPr>
        </p:nvSpPr>
        <p:spPr/>
        <p:txBody>
          <a:bodyPr/>
          <a:lstStyle/>
          <a:p>
            <a:fld id="{867D4A06-35AE-BD4A-84A9-613A26F3D41D}" type="slidenum">
              <a:rPr lang="en-US" smtClean="0"/>
              <a:pPr/>
              <a:t>136</a:t>
            </a:fld>
            <a:endParaRPr lang="en-US"/>
          </a:p>
        </p:txBody>
      </p:sp>
      <p:sp>
        <p:nvSpPr>
          <p:cNvPr id="5" name="TextBox 4">
            <a:extLst>
              <a:ext uri="{FF2B5EF4-FFF2-40B4-BE49-F238E27FC236}">
                <a16:creationId xmlns:a16="http://schemas.microsoft.com/office/drawing/2014/main" id="{DC57F47F-D4B5-1B57-0DD5-45ECF354EFA1}"/>
              </a:ext>
            </a:extLst>
          </p:cNvPr>
          <p:cNvSpPr txBox="1"/>
          <p:nvPr/>
        </p:nvSpPr>
        <p:spPr>
          <a:xfrm>
            <a:off x="833649" y="586055"/>
            <a:ext cx="4794991" cy="307777"/>
          </a:xfrm>
          <a:prstGeom prst="rect">
            <a:avLst/>
          </a:prstGeom>
          <a:noFill/>
        </p:spPr>
        <p:txBody>
          <a:bodyPr wrap="square" rtlCol="0">
            <a:spAutoFit/>
          </a:bodyPr>
          <a:lstStyle/>
          <a:p>
            <a:r>
              <a:rPr lang="en-GB" sz="1400" dirty="0">
                <a:latin typeface="Chalkboard" panose="03050602040202020205" pitchFamily="66" charset="77"/>
              </a:rPr>
              <a:t>A </a:t>
            </a:r>
            <a:r>
              <a:rPr lang="en-GB" sz="1400" b="1" dirty="0">
                <a:latin typeface="Chalkboard" panose="03050602040202020205" pitchFamily="66" charset="77"/>
              </a:rPr>
              <a:t>Collaboration</a:t>
            </a:r>
            <a:r>
              <a:rPr lang="en-GB" sz="1400" dirty="0">
                <a:latin typeface="Chalkboard" panose="03050602040202020205" pitchFamily="66" charset="77"/>
              </a:rPr>
              <a:t> is where we have multiple participants. </a:t>
            </a:r>
          </a:p>
        </p:txBody>
      </p:sp>
      <p:cxnSp>
        <p:nvCxnSpPr>
          <p:cNvPr id="9" name="Straight Arrow Connector 8">
            <a:extLst>
              <a:ext uri="{FF2B5EF4-FFF2-40B4-BE49-F238E27FC236}">
                <a16:creationId xmlns:a16="http://schemas.microsoft.com/office/drawing/2014/main" id="{028B4332-2C5D-6FB7-BBED-ADAF93EFF8B1}"/>
              </a:ext>
            </a:extLst>
          </p:cNvPr>
          <p:cNvCxnSpPr>
            <a:cxnSpLocks/>
          </p:cNvCxnSpPr>
          <p:nvPr/>
        </p:nvCxnSpPr>
        <p:spPr>
          <a:xfrm>
            <a:off x="3190240" y="1046480"/>
            <a:ext cx="863600" cy="21640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F0CEA5F-39ED-E6B1-6EC0-031F0F8782A3}"/>
              </a:ext>
            </a:extLst>
          </p:cNvPr>
          <p:cNvSpPr txBox="1"/>
          <p:nvPr/>
        </p:nvSpPr>
        <p:spPr>
          <a:xfrm>
            <a:off x="940064" y="4886950"/>
            <a:ext cx="7263871" cy="1384995"/>
          </a:xfrm>
          <a:prstGeom prst="rect">
            <a:avLst/>
          </a:prstGeom>
          <a:noFill/>
        </p:spPr>
        <p:txBody>
          <a:bodyPr wrap="square" rtlCol="0">
            <a:spAutoFit/>
          </a:bodyPr>
          <a:lstStyle/>
          <a:p>
            <a:r>
              <a:rPr lang="en-GB" sz="1400" dirty="0">
                <a:latin typeface="Chalkboard" panose="03050602040202020205" pitchFamily="66" charset="77"/>
              </a:rPr>
              <a:t>The message exchange between participants in a </a:t>
            </a:r>
            <a:r>
              <a:rPr lang="en-GB" sz="1400" b="1" dirty="0">
                <a:latin typeface="Chalkboard" panose="03050602040202020205" pitchFamily="66" charset="77"/>
              </a:rPr>
              <a:t>Collaboration</a:t>
            </a:r>
            <a:r>
              <a:rPr lang="en-GB" sz="1400" dirty="0">
                <a:latin typeface="Chalkboard" panose="03050602040202020205" pitchFamily="66" charset="77"/>
              </a:rPr>
              <a:t> is a </a:t>
            </a:r>
            <a:r>
              <a:rPr lang="en-GB" sz="1400" b="1" i="1" dirty="0">
                <a:latin typeface="Chalkboard" panose="03050602040202020205" pitchFamily="66" charset="77"/>
              </a:rPr>
              <a:t>Choreography</a:t>
            </a:r>
          </a:p>
          <a:p>
            <a:r>
              <a:rPr lang="en-GB" sz="1400" dirty="0">
                <a:latin typeface="Chalkboard" panose="03050602040202020205" pitchFamily="66" charset="77"/>
              </a:rPr>
              <a:t>- In implementation, generally, a choreography is the flow of messages between participants. Within each orchestrated process, there are message events that are caught</a:t>
            </a:r>
            <a:r>
              <a:rPr lang="en-GB" sz="1400" dirty="0">
                <a:effectLst/>
                <a:latin typeface="Chalkboard" panose="03050602040202020205" pitchFamily="66" charset="77"/>
              </a:rPr>
              <a:t> or raised</a:t>
            </a:r>
          </a:p>
          <a:p>
            <a:r>
              <a:rPr lang="en-GB" sz="1400" dirty="0">
                <a:latin typeface="Chalkboard" panose="03050602040202020205" pitchFamily="66" charset="77"/>
              </a:rPr>
              <a:t>- But Processes react to what happens in the Choreography, no one owns it (it does not have its own tokens or state)</a:t>
            </a:r>
          </a:p>
        </p:txBody>
      </p:sp>
    </p:spTree>
    <p:extLst>
      <p:ext uri="{BB962C8B-B14F-4D97-AF65-F5344CB8AC3E}">
        <p14:creationId xmlns:p14="http://schemas.microsoft.com/office/powerpoint/2010/main" val="21612792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B53CE-70F8-CC7C-32CB-99B2E14F5A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80F6B0-BBB6-233B-AB33-3B8607047EB5}"/>
              </a:ext>
            </a:extLst>
          </p:cNvPr>
          <p:cNvSpPr>
            <a:spLocks noGrp="1"/>
          </p:cNvSpPr>
          <p:nvPr>
            <p:ph type="title"/>
          </p:nvPr>
        </p:nvSpPr>
        <p:spPr/>
        <p:txBody>
          <a:bodyPr>
            <a:normAutofit fontScale="90000"/>
          </a:bodyPr>
          <a:lstStyle/>
          <a:p>
            <a:r>
              <a:rPr lang="en-GB" dirty="0"/>
              <a:t>What is Collaboration</a:t>
            </a:r>
            <a:br>
              <a:rPr lang="en-GB" dirty="0"/>
            </a:br>
            <a:endParaRPr lang="en-US" dirty="0"/>
          </a:p>
        </p:txBody>
      </p:sp>
      <p:sp>
        <p:nvSpPr>
          <p:cNvPr id="3" name="Content Placeholder 2">
            <a:extLst>
              <a:ext uri="{FF2B5EF4-FFF2-40B4-BE49-F238E27FC236}">
                <a16:creationId xmlns:a16="http://schemas.microsoft.com/office/drawing/2014/main" id="{90ECE295-240F-1583-AF9A-2B17A59DA735}"/>
              </a:ext>
            </a:extLst>
          </p:cNvPr>
          <p:cNvSpPr>
            <a:spLocks noGrp="1"/>
          </p:cNvSpPr>
          <p:nvPr>
            <p:ph idx="1"/>
          </p:nvPr>
        </p:nvSpPr>
        <p:spPr>
          <a:xfrm>
            <a:off x="459486" y="2143899"/>
            <a:ext cx="9421160" cy="363793"/>
          </a:xfrm>
        </p:spPr>
        <p:txBody>
          <a:bodyPr>
            <a:normAutofit lnSpcReduction="10000"/>
          </a:bodyPr>
          <a:lstStyle/>
          <a:p>
            <a:pPr marL="0" indent="0">
              <a:buNone/>
            </a:pPr>
            <a:r>
              <a:rPr lang="en-GB" sz="1800" dirty="0">
                <a:latin typeface="Chalkboard" panose="03050602040202020205" pitchFamily="66" charset="77"/>
              </a:rPr>
              <a:t>Focused on how</a:t>
            </a:r>
            <a:r>
              <a:rPr lang="en-GB" sz="1800" b="1" dirty="0">
                <a:latin typeface="Chalkboard" panose="03050602040202020205" pitchFamily="66" charset="77"/>
              </a:rPr>
              <a:t> participants interact</a:t>
            </a:r>
            <a:endParaRPr lang="en-GB" sz="1800" dirty="0">
              <a:latin typeface="Chalkboard" panose="03050602040202020205" pitchFamily="66" charset="77"/>
            </a:endParaRPr>
          </a:p>
          <a:p>
            <a:pPr marL="0" indent="0">
              <a:buNone/>
            </a:pPr>
            <a:endParaRPr lang="en-GB" sz="1800" dirty="0">
              <a:latin typeface="Chalkboard" panose="03050602040202020205" pitchFamily="66" charset="77"/>
            </a:endParaRPr>
          </a:p>
          <a:p>
            <a:endParaRPr lang="en-GB" sz="1800" dirty="0">
              <a:latin typeface="Chalkboard" panose="03050602040202020205" pitchFamily="66" charset="77"/>
            </a:endParaRPr>
          </a:p>
          <a:p>
            <a:endParaRPr lang="en-US" sz="1800" dirty="0">
              <a:latin typeface="Chalkboard" panose="03050602040202020205" pitchFamily="66" charset="77"/>
            </a:endParaRPr>
          </a:p>
        </p:txBody>
      </p:sp>
      <p:sp>
        <p:nvSpPr>
          <p:cNvPr id="5" name="TextBox 4">
            <a:extLst>
              <a:ext uri="{FF2B5EF4-FFF2-40B4-BE49-F238E27FC236}">
                <a16:creationId xmlns:a16="http://schemas.microsoft.com/office/drawing/2014/main" id="{2C60F597-1C34-E7B0-C8A3-DB54870F68C1}"/>
              </a:ext>
            </a:extLst>
          </p:cNvPr>
          <p:cNvSpPr txBox="1"/>
          <p:nvPr/>
        </p:nvSpPr>
        <p:spPr>
          <a:xfrm>
            <a:off x="457200" y="2696078"/>
            <a:ext cx="8379715" cy="923330"/>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Interaction might be within a workflow engine.</a:t>
            </a:r>
          </a:p>
          <a:p>
            <a:pPr marL="557213" lvl="1" indent="-214313">
              <a:buFont typeface="Arial" panose="020B0604020202020204" pitchFamily="34" charset="0"/>
              <a:buChar char="•"/>
            </a:pPr>
            <a:r>
              <a:rPr lang="en-GB" dirty="0">
                <a:latin typeface="Chalkboard" panose="03050602040202020205" pitchFamily="66" charset="77"/>
              </a:rPr>
              <a:t>But this creates coupling, and both participants must run in the workflow engine.</a:t>
            </a:r>
          </a:p>
        </p:txBody>
      </p:sp>
      <p:sp>
        <p:nvSpPr>
          <p:cNvPr id="8" name="TextBox 7">
            <a:extLst>
              <a:ext uri="{FF2B5EF4-FFF2-40B4-BE49-F238E27FC236}">
                <a16:creationId xmlns:a16="http://schemas.microsoft.com/office/drawing/2014/main" id="{DE47FED6-2922-8FDA-3B06-7234883DF496}"/>
              </a:ext>
            </a:extLst>
          </p:cNvPr>
          <p:cNvSpPr txBox="1"/>
          <p:nvPr/>
        </p:nvSpPr>
        <p:spPr>
          <a:xfrm>
            <a:off x="457200" y="3682196"/>
            <a:ext cx="7735216" cy="923330"/>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Interaction might be via an API</a:t>
            </a:r>
          </a:p>
          <a:p>
            <a:pPr marL="557213" lvl="1" indent="-214313">
              <a:buFont typeface="Arial" panose="020B0604020202020204" pitchFamily="34" charset="0"/>
              <a:buChar char="•"/>
            </a:pPr>
            <a:r>
              <a:rPr lang="en-GB" dirty="0">
                <a:latin typeface="Chalkboard" panose="03050602040202020205" pitchFamily="66" charset="77"/>
              </a:rPr>
              <a:t>From an event-driven perspective, we are most interested in this model.</a:t>
            </a:r>
          </a:p>
        </p:txBody>
      </p:sp>
    </p:spTree>
    <p:extLst>
      <p:ext uri="{BB962C8B-B14F-4D97-AF65-F5344CB8AC3E}">
        <p14:creationId xmlns:p14="http://schemas.microsoft.com/office/powerpoint/2010/main" val="389990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diagram of a computer&#10;&#10;Description automatically generated with medium confidence">
            <a:extLst>
              <a:ext uri="{FF2B5EF4-FFF2-40B4-BE49-F238E27FC236}">
                <a16:creationId xmlns:a16="http://schemas.microsoft.com/office/drawing/2014/main" id="{F42AE8A0-8231-FF8F-B9E3-E66CE883F7B1}"/>
              </a:ext>
            </a:extLst>
          </p:cNvPr>
          <p:cNvPicPr>
            <a:picLocks noChangeAspect="1"/>
          </p:cNvPicPr>
          <p:nvPr/>
        </p:nvPicPr>
        <p:blipFill>
          <a:blip r:embed="rId2"/>
          <a:stretch>
            <a:fillRect/>
          </a:stretch>
        </p:blipFill>
        <p:spPr>
          <a:xfrm>
            <a:off x="89493" y="2825115"/>
            <a:ext cx="8965013" cy="2415506"/>
          </a:xfrm>
          <a:prstGeom prst="rect">
            <a:avLst/>
          </a:prstGeom>
        </p:spPr>
      </p:pic>
      <p:sp>
        <p:nvSpPr>
          <p:cNvPr id="2" name="Slide Number Placeholder 1">
            <a:extLst>
              <a:ext uri="{FF2B5EF4-FFF2-40B4-BE49-F238E27FC236}">
                <a16:creationId xmlns:a16="http://schemas.microsoft.com/office/drawing/2014/main" id="{B3428043-ECA6-1D40-3C50-5C943D985DD7}"/>
              </a:ext>
            </a:extLst>
          </p:cNvPr>
          <p:cNvSpPr>
            <a:spLocks noGrp="1"/>
          </p:cNvSpPr>
          <p:nvPr>
            <p:ph type="sldNum" sz="quarter" idx="12"/>
          </p:nvPr>
        </p:nvSpPr>
        <p:spPr/>
        <p:txBody>
          <a:bodyPr/>
          <a:lstStyle/>
          <a:p>
            <a:fld id="{867D4A06-35AE-BD4A-84A9-613A26F3D41D}" type="slidenum">
              <a:rPr lang="en-US" smtClean="0"/>
              <a:pPr/>
              <a:t>138</a:t>
            </a:fld>
            <a:endParaRPr lang="en-US"/>
          </a:p>
        </p:txBody>
      </p:sp>
      <p:sp>
        <p:nvSpPr>
          <p:cNvPr id="5" name="TextBox 4">
            <a:extLst>
              <a:ext uri="{FF2B5EF4-FFF2-40B4-BE49-F238E27FC236}">
                <a16:creationId xmlns:a16="http://schemas.microsoft.com/office/drawing/2014/main" id="{89DE1D51-9EA5-093D-5DB6-037246B3E808}"/>
              </a:ext>
            </a:extLst>
          </p:cNvPr>
          <p:cNvSpPr txBox="1"/>
          <p:nvPr/>
        </p:nvSpPr>
        <p:spPr>
          <a:xfrm>
            <a:off x="610658" y="636855"/>
            <a:ext cx="6023821" cy="1815882"/>
          </a:xfrm>
          <a:prstGeom prst="rect">
            <a:avLst/>
          </a:prstGeom>
          <a:noFill/>
        </p:spPr>
        <p:txBody>
          <a:bodyPr wrap="square" rtlCol="0">
            <a:spAutoFit/>
          </a:bodyPr>
          <a:lstStyle/>
          <a:p>
            <a:r>
              <a:rPr lang="en-GB" sz="1400" dirty="0">
                <a:latin typeface="Chalkboard" panose="03050602040202020205" pitchFamily="66" charset="77"/>
              </a:rPr>
              <a:t>A </a:t>
            </a:r>
            <a:r>
              <a:rPr lang="en-GB" sz="1400" b="1" dirty="0">
                <a:latin typeface="Chalkboard" panose="03050602040202020205" pitchFamily="66" charset="77"/>
              </a:rPr>
              <a:t>Pool</a:t>
            </a:r>
            <a:r>
              <a:rPr lang="en-GB" sz="1400" dirty="0">
                <a:latin typeface="Chalkboard" panose="03050602040202020205" pitchFamily="66" charset="77"/>
              </a:rPr>
              <a:t> is  participant in a collaboration</a:t>
            </a:r>
          </a:p>
          <a:p>
            <a:r>
              <a:rPr lang="en-GB" sz="1400" dirty="0">
                <a:latin typeface="Chalkboard" panose="03050602040202020205" pitchFamily="66" charset="77"/>
              </a:rPr>
              <a:t> - A participant can be a role or an organization</a:t>
            </a:r>
          </a:p>
          <a:p>
            <a:pPr marL="171450" indent="-171450">
              <a:buFontTx/>
              <a:buChar char="-"/>
            </a:pPr>
            <a:r>
              <a:rPr lang="en-GB" sz="1400" dirty="0">
                <a:latin typeface="Chalkboard" panose="03050602040202020205" pitchFamily="66" charset="77"/>
              </a:rPr>
              <a:t>Not required for the Main Internal Pool =&gt; modeler's own organization</a:t>
            </a:r>
          </a:p>
          <a:p>
            <a:pPr marL="171450" indent="-171450">
              <a:buFontTx/>
              <a:buChar char="-"/>
            </a:pPr>
            <a:r>
              <a:rPr lang="en-GB" sz="1400" dirty="0">
                <a:latin typeface="Chalkboard" panose="03050602040202020205" pitchFamily="66" charset="77"/>
              </a:rPr>
              <a:t>Required for other organization's processes</a:t>
            </a:r>
          </a:p>
          <a:p>
            <a:pPr marL="171450" indent="-171450">
              <a:buFontTx/>
              <a:buChar char="-"/>
            </a:pPr>
            <a:r>
              <a:rPr lang="en-GB" sz="1400" dirty="0">
                <a:latin typeface="Chalkboard" panose="03050602040202020205" pitchFamily="66" charset="77"/>
              </a:rPr>
              <a:t>A Lane distinguishes sequences of Activities in the Pool</a:t>
            </a:r>
          </a:p>
          <a:p>
            <a:pPr marL="171450" indent="-171450">
              <a:buFontTx/>
              <a:buChar char="-"/>
            </a:pPr>
            <a:r>
              <a:rPr lang="en-GB" sz="1400" dirty="0">
                <a:latin typeface="Chalkboard" panose="03050602040202020205" pitchFamily="66" charset="77"/>
              </a:rPr>
              <a:t>White Box - can see process; Black Box - cannot see process</a:t>
            </a:r>
          </a:p>
          <a:p>
            <a:pPr marL="171450" indent="-171450">
              <a:buFontTx/>
              <a:buChar char="-"/>
            </a:pPr>
            <a:r>
              <a:rPr lang="en-GB" sz="1400" dirty="0">
                <a:latin typeface="Chalkboard" panose="03050602040202020205" pitchFamily="66" charset="77"/>
              </a:rPr>
              <a:t>Activities within the Pool organised by sequence flow</a:t>
            </a:r>
          </a:p>
        </p:txBody>
      </p:sp>
      <p:cxnSp>
        <p:nvCxnSpPr>
          <p:cNvPr id="7" name="Straight Arrow Connector 6">
            <a:extLst>
              <a:ext uri="{FF2B5EF4-FFF2-40B4-BE49-F238E27FC236}">
                <a16:creationId xmlns:a16="http://schemas.microsoft.com/office/drawing/2014/main" id="{07AA58EE-21CE-E5DC-6B54-DE975FCB6B84}"/>
              </a:ext>
            </a:extLst>
          </p:cNvPr>
          <p:cNvCxnSpPr>
            <a:cxnSpLocks/>
            <a:stCxn id="5" idx="2"/>
          </p:cNvCxnSpPr>
          <p:nvPr/>
        </p:nvCxnSpPr>
        <p:spPr>
          <a:xfrm>
            <a:off x="3622569" y="2452737"/>
            <a:ext cx="949431" cy="2193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7F20594-5901-47BC-1F45-1F92081687ED}"/>
              </a:ext>
            </a:extLst>
          </p:cNvPr>
          <p:cNvCxnSpPr>
            <a:cxnSpLocks/>
            <a:stCxn id="5" idx="2"/>
          </p:cNvCxnSpPr>
          <p:nvPr/>
        </p:nvCxnSpPr>
        <p:spPr>
          <a:xfrm>
            <a:off x="3622569" y="2452737"/>
            <a:ext cx="949431" cy="25561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17464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4A9F3F2-BA25-771C-B23E-2201026AA083}"/>
              </a:ext>
            </a:extLst>
          </p:cNvPr>
          <p:cNvSpPr txBox="1"/>
          <p:nvPr/>
        </p:nvSpPr>
        <p:spPr>
          <a:xfrm rot="16200000">
            <a:off x="-543234" y="3290848"/>
            <a:ext cx="2035826"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400" dirty="0"/>
              <a:t>Pizza Shop Collaboration</a:t>
            </a:r>
          </a:p>
        </p:txBody>
      </p:sp>
      <p:pic>
        <p:nvPicPr>
          <p:cNvPr id="3" name="Picture 2" descr="A screenshot of a computer&#10;&#10;AI-generated content may be incorrect.">
            <a:extLst>
              <a:ext uri="{FF2B5EF4-FFF2-40B4-BE49-F238E27FC236}">
                <a16:creationId xmlns:a16="http://schemas.microsoft.com/office/drawing/2014/main" id="{D5AF0C68-0D11-AC48-1BDE-864697D97A8F}"/>
              </a:ext>
            </a:extLst>
          </p:cNvPr>
          <p:cNvPicPr>
            <a:picLocks noChangeAspect="1"/>
          </p:cNvPicPr>
          <p:nvPr/>
        </p:nvPicPr>
        <p:blipFill>
          <a:blip r:embed="rId2"/>
          <a:stretch>
            <a:fillRect/>
          </a:stretch>
        </p:blipFill>
        <p:spPr>
          <a:xfrm>
            <a:off x="993870" y="1030817"/>
            <a:ext cx="7486460" cy="4800600"/>
          </a:xfrm>
          <a:prstGeom prst="rect">
            <a:avLst/>
          </a:prstGeom>
        </p:spPr>
      </p:pic>
    </p:spTree>
    <p:extLst>
      <p:ext uri="{BB962C8B-B14F-4D97-AF65-F5344CB8AC3E}">
        <p14:creationId xmlns:p14="http://schemas.microsoft.com/office/powerpoint/2010/main" val="4078974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535877-1414-A302-2A17-D3FDB184C6C4}"/>
              </a:ext>
            </a:extLst>
          </p:cNvPr>
          <p:cNvSpPr txBox="1"/>
          <p:nvPr/>
        </p:nvSpPr>
        <p:spPr>
          <a:xfrm>
            <a:off x="680720" y="4867646"/>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When using an In-Out pattern the provider sets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(conversation id) in the header of the request and the provider returns that id in the header of the response so that we can correlate replies sent over a separate channel.</a:t>
            </a:r>
          </a:p>
        </p:txBody>
      </p:sp>
      <p:cxnSp>
        <p:nvCxnSpPr>
          <p:cNvPr id="8" name="Straight Arrow Connector 7">
            <a:extLst>
              <a:ext uri="{FF2B5EF4-FFF2-40B4-BE49-F238E27FC236}">
                <a16:creationId xmlns:a16="http://schemas.microsoft.com/office/drawing/2014/main" id="{1EE84F89-AA06-325A-6071-6E7FEF71C1A8}"/>
              </a:ext>
            </a:extLst>
          </p:cNvPr>
          <p:cNvCxnSpPr>
            <a:cxnSpLocks/>
            <a:stCxn id="5" idx="0"/>
          </p:cNvCxnSpPr>
          <p:nvPr/>
        </p:nvCxnSpPr>
        <p:spPr>
          <a:xfrm flipV="1">
            <a:off x="2420734" y="3902479"/>
            <a:ext cx="1759183" cy="965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52442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A6E79-C909-1C4B-FDDE-58CED20115F5}"/>
              </a:ext>
            </a:extLst>
          </p:cNvPr>
          <p:cNvSpPr>
            <a:spLocks noGrp="1"/>
          </p:cNvSpPr>
          <p:nvPr>
            <p:ph type="sldNum" sz="quarter" idx="12"/>
          </p:nvPr>
        </p:nvSpPr>
        <p:spPr/>
        <p:txBody>
          <a:bodyPr/>
          <a:lstStyle/>
          <a:p>
            <a:fld id="{867D4A06-35AE-BD4A-84A9-613A26F3D41D}" type="slidenum">
              <a:rPr lang="en-US" smtClean="0"/>
              <a:pPr/>
              <a:t>140</a:t>
            </a:fld>
            <a:endParaRPr lang="en-US"/>
          </a:p>
        </p:txBody>
      </p:sp>
      <p:pic>
        <p:nvPicPr>
          <p:cNvPr id="4" name="Picture 3" descr="A screen shot of a cell phone&#10;&#10;Description automatically generated">
            <a:extLst>
              <a:ext uri="{FF2B5EF4-FFF2-40B4-BE49-F238E27FC236}">
                <a16:creationId xmlns:a16="http://schemas.microsoft.com/office/drawing/2014/main" id="{A8E10F30-1816-D3AD-6299-1A143B2F8833}"/>
              </a:ext>
            </a:extLst>
          </p:cNvPr>
          <p:cNvPicPr>
            <a:picLocks noChangeAspect="1"/>
          </p:cNvPicPr>
          <p:nvPr/>
        </p:nvPicPr>
        <p:blipFill>
          <a:blip r:embed="rId2"/>
          <a:stretch>
            <a:fillRect/>
          </a:stretch>
        </p:blipFill>
        <p:spPr>
          <a:xfrm>
            <a:off x="1424874" y="2762251"/>
            <a:ext cx="6233227" cy="1257776"/>
          </a:xfrm>
          <a:prstGeom prst="rect">
            <a:avLst/>
          </a:prstGeom>
        </p:spPr>
      </p:pic>
      <p:sp>
        <p:nvSpPr>
          <p:cNvPr id="5" name="TextBox 4">
            <a:extLst>
              <a:ext uri="{FF2B5EF4-FFF2-40B4-BE49-F238E27FC236}">
                <a16:creationId xmlns:a16="http://schemas.microsoft.com/office/drawing/2014/main" id="{A81181FE-FF62-197F-1E1F-15B90FF2F9BA}"/>
              </a:ext>
            </a:extLst>
          </p:cNvPr>
          <p:cNvSpPr txBox="1"/>
          <p:nvPr/>
        </p:nvSpPr>
        <p:spPr>
          <a:xfrm>
            <a:off x="1554480" y="822960"/>
            <a:ext cx="5227320" cy="954107"/>
          </a:xfrm>
          <a:prstGeom prst="rect">
            <a:avLst/>
          </a:prstGeom>
          <a:noFill/>
        </p:spPr>
        <p:txBody>
          <a:bodyPr wrap="square" rtlCol="0">
            <a:spAutoFit/>
          </a:bodyPr>
          <a:lstStyle/>
          <a:p>
            <a:r>
              <a:rPr lang="en-GB" sz="1400" dirty="0">
                <a:latin typeface="Chalkboard" panose="03050602040202020205" pitchFamily="66" charset="77"/>
              </a:rPr>
              <a:t>A</a:t>
            </a:r>
            <a:r>
              <a:rPr lang="en-GB" sz="1400" b="1" dirty="0">
                <a:latin typeface="Chalkboard" panose="03050602040202020205" pitchFamily="66" charset="77"/>
              </a:rPr>
              <a:t> Choreography </a:t>
            </a:r>
            <a:r>
              <a:rPr lang="en-GB" sz="1400" dirty="0">
                <a:latin typeface="Chalkboard" panose="03050602040202020205" pitchFamily="66" charset="77"/>
              </a:rPr>
              <a:t>describes a sequence or flow of </a:t>
            </a:r>
            <a:r>
              <a:rPr lang="en-GB" sz="1400" b="1" dirty="0">
                <a:latin typeface="Chalkboard" panose="03050602040202020205" pitchFamily="66" charset="77"/>
              </a:rPr>
              <a:t>Activities </a:t>
            </a:r>
            <a:r>
              <a:rPr lang="en-GB" sz="1400" dirty="0">
                <a:latin typeface="Chalkboard" panose="03050602040202020205" pitchFamily="66" charset="77"/>
              </a:rPr>
              <a:t>between two different participants. In </a:t>
            </a:r>
            <a:r>
              <a:rPr lang="en-GB" sz="1400" b="1" dirty="0">
                <a:latin typeface="Chalkboard" panose="03050602040202020205" pitchFamily="66" charset="77"/>
              </a:rPr>
              <a:t>BPMN </a:t>
            </a:r>
            <a:r>
              <a:rPr lang="en-GB" sz="1400" dirty="0">
                <a:latin typeface="Chalkboard" panose="03050602040202020205" pitchFamily="66" charset="77"/>
              </a:rPr>
              <a:t>a </a:t>
            </a:r>
            <a:r>
              <a:rPr lang="en-GB" sz="1400" b="1" dirty="0">
                <a:latin typeface="Chalkboard" panose="03050602040202020205" pitchFamily="66" charset="77"/>
              </a:rPr>
              <a:t>Choreography </a:t>
            </a:r>
            <a:r>
              <a:rPr lang="en-GB" sz="1400" dirty="0">
                <a:latin typeface="Chalkboard" panose="03050602040202020205" pitchFamily="66" charset="77"/>
              </a:rPr>
              <a:t>is depicted as a graph of Flow Elements, a </a:t>
            </a:r>
            <a:r>
              <a:rPr lang="en-GB" sz="1400" b="1" dirty="0">
                <a:latin typeface="Chalkboard" panose="03050602040202020205" pitchFamily="66" charset="77"/>
              </a:rPr>
              <a:t>Message Flow, </a:t>
            </a:r>
            <a:r>
              <a:rPr lang="en-GB" sz="1400" dirty="0">
                <a:latin typeface="Chalkboard" panose="03050602040202020205" pitchFamily="66" charset="77"/>
              </a:rPr>
              <a:t>which is a set of </a:t>
            </a:r>
            <a:r>
              <a:rPr lang="en-GB" sz="1400" b="1" dirty="0">
                <a:latin typeface="Chalkboard" panose="03050602040202020205" pitchFamily="66" charset="77"/>
              </a:rPr>
              <a:t>Activities</a:t>
            </a:r>
            <a:r>
              <a:rPr lang="en-GB" sz="1400" dirty="0">
                <a:latin typeface="Chalkboard" panose="03050602040202020205" pitchFamily="66" charset="77"/>
              </a:rPr>
              <a:t>, </a:t>
            </a:r>
            <a:r>
              <a:rPr lang="en-GB" sz="1400" b="1" dirty="0">
                <a:latin typeface="Chalkboard" panose="03050602040202020205" pitchFamily="66" charset="77"/>
              </a:rPr>
              <a:t>Events</a:t>
            </a:r>
            <a:r>
              <a:rPr lang="en-GB" sz="1400" dirty="0">
                <a:latin typeface="Chalkboard" panose="03050602040202020205" pitchFamily="66" charset="77"/>
              </a:rPr>
              <a:t>, </a:t>
            </a:r>
            <a:r>
              <a:rPr lang="en-GB" sz="1400" b="1" dirty="0">
                <a:latin typeface="Chalkboard" panose="03050602040202020205" pitchFamily="66" charset="77"/>
              </a:rPr>
              <a:t>Gateways</a:t>
            </a:r>
            <a:endParaRPr lang="en-GB" sz="1400" dirty="0">
              <a:latin typeface="Chalkboard" panose="03050602040202020205" pitchFamily="66" charset="77"/>
            </a:endParaRPr>
          </a:p>
        </p:txBody>
      </p:sp>
      <p:cxnSp>
        <p:nvCxnSpPr>
          <p:cNvPr id="6" name="Straight Arrow Connector 5">
            <a:extLst>
              <a:ext uri="{FF2B5EF4-FFF2-40B4-BE49-F238E27FC236}">
                <a16:creationId xmlns:a16="http://schemas.microsoft.com/office/drawing/2014/main" id="{102A00F0-66BE-5B03-8E39-9E10E907880F}"/>
              </a:ext>
            </a:extLst>
          </p:cNvPr>
          <p:cNvCxnSpPr>
            <a:cxnSpLocks/>
            <a:stCxn id="5" idx="2"/>
          </p:cNvCxnSpPr>
          <p:nvPr/>
        </p:nvCxnSpPr>
        <p:spPr>
          <a:xfrm>
            <a:off x="4168140" y="1777067"/>
            <a:ext cx="267579" cy="9851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764BFA6-5E8D-5F66-B2F5-9F2E41A730E2}"/>
              </a:ext>
            </a:extLst>
          </p:cNvPr>
          <p:cNvSpPr txBox="1"/>
          <p:nvPr/>
        </p:nvSpPr>
        <p:spPr>
          <a:xfrm>
            <a:off x="1706880" y="4445691"/>
            <a:ext cx="5689600" cy="1600438"/>
          </a:xfrm>
          <a:prstGeom prst="rect">
            <a:avLst/>
          </a:prstGeom>
          <a:noFill/>
        </p:spPr>
        <p:txBody>
          <a:bodyPr wrap="square">
            <a:spAutoFit/>
          </a:bodyPr>
          <a:lstStyle/>
          <a:p>
            <a:r>
              <a:rPr lang="en-GB" sz="1400" dirty="0">
                <a:latin typeface="Chalkboard" panose="03050602040202020205" pitchFamily="66" charset="77"/>
              </a:rPr>
              <a:t>A Conversation is a logical association of messages that can all be correlated</a:t>
            </a:r>
          </a:p>
          <a:p>
            <a:r>
              <a:rPr lang="en-GB" sz="1400" dirty="0">
                <a:latin typeface="Chalkboard" panose="03050602040202020205" pitchFamily="66" charset="77"/>
              </a:rPr>
              <a:t>- Correlation Keys are used to associate messages that form part of the same Conversation</a:t>
            </a:r>
          </a:p>
          <a:p>
            <a:r>
              <a:rPr lang="en-GB" sz="1400" dirty="0">
                <a:latin typeface="Chalkboard" panose="03050602040202020205" pitchFamily="66" charset="77"/>
              </a:rPr>
              <a:t>- This may be existing message data</a:t>
            </a:r>
          </a:p>
          <a:p>
            <a:r>
              <a:rPr lang="en-GB" sz="1400" dirty="0">
                <a:latin typeface="Chalkboard" panose="03050602040202020205" pitchFamily="66" charset="77"/>
              </a:rPr>
              <a:t>- The first task in a conversation MUST populate the conversation id</a:t>
            </a:r>
          </a:p>
        </p:txBody>
      </p:sp>
    </p:spTree>
    <p:extLst>
      <p:ext uri="{BB962C8B-B14F-4D97-AF65-F5344CB8AC3E}">
        <p14:creationId xmlns:p14="http://schemas.microsoft.com/office/powerpoint/2010/main" val="140352198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459B1-88D3-C61B-4D1F-F12E48E7936B}"/>
              </a:ext>
            </a:extLst>
          </p:cNvPr>
          <p:cNvSpPr>
            <a:spLocks noGrp="1"/>
          </p:cNvSpPr>
          <p:nvPr>
            <p:ph type="title"/>
          </p:nvPr>
        </p:nvSpPr>
        <p:spPr/>
        <p:txBody>
          <a:bodyPr>
            <a:normAutofit fontScale="90000"/>
          </a:bodyPr>
          <a:lstStyle/>
          <a:p>
            <a:r>
              <a:rPr lang="en-GB" dirty="0">
                <a:latin typeface="Chalkboard" panose="03050602040202020205" pitchFamily="66" charset="77"/>
              </a:rPr>
              <a:t>What is Choreography?</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6DEDCA98-F708-1BCF-C098-2D41C1E19492}"/>
              </a:ext>
            </a:extLst>
          </p:cNvPr>
          <p:cNvSpPr>
            <a:spLocks noGrp="1"/>
          </p:cNvSpPr>
          <p:nvPr>
            <p:ph idx="1"/>
          </p:nvPr>
        </p:nvSpPr>
        <p:spPr>
          <a:xfrm>
            <a:off x="459485" y="2143899"/>
            <a:ext cx="10767963" cy="363793"/>
          </a:xfrm>
        </p:spPr>
        <p:txBody>
          <a:bodyPr>
            <a:normAutofit lnSpcReduction="10000"/>
          </a:bodyPr>
          <a:lstStyle/>
          <a:p>
            <a:pPr marL="0" indent="0">
              <a:buNone/>
            </a:pPr>
            <a:r>
              <a:rPr lang="en-GB" sz="1800" dirty="0">
                <a:latin typeface="Chalkboard" panose="03050602040202020205" pitchFamily="66" charset="77"/>
              </a:rPr>
              <a:t>Focused on </a:t>
            </a:r>
            <a:r>
              <a:rPr lang="en-GB" sz="1800" b="1" dirty="0">
                <a:latin typeface="Chalkboard" panose="03050602040202020205" pitchFamily="66" charset="77"/>
              </a:rPr>
              <a:t>interactions</a:t>
            </a:r>
            <a:r>
              <a:rPr lang="en-GB" sz="1800" dirty="0">
                <a:latin typeface="Chalkboard" panose="03050602040202020205" pitchFamily="66" charset="77"/>
              </a:rPr>
              <a:t> across multiple participants</a:t>
            </a:r>
          </a:p>
        </p:txBody>
      </p:sp>
      <p:sp>
        <p:nvSpPr>
          <p:cNvPr id="5" name="TextBox 4">
            <a:extLst>
              <a:ext uri="{FF2B5EF4-FFF2-40B4-BE49-F238E27FC236}">
                <a16:creationId xmlns:a16="http://schemas.microsoft.com/office/drawing/2014/main" id="{C12873C6-BFC6-5856-9F44-C50CE52347E4}"/>
              </a:ext>
            </a:extLst>
          </p:cNvPr>
          <p:cNvSpPr txBox="1"/>
          <p:nvPr/>
        </p:nvSpPr>
        <p:spPr>
          <a:xfrm>
            <a:off x="459486" y="2596412"/>
            <a:ext cx="6494915"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Like describing a </a:t>
            </a:r>
            <a:r>
              <a:rPr lang="en-GB" b="1" dirty="0">
                <a:latin typeface="Chalkboard" panose="03050602040202020205" pitchFamily="66" charset="77"/>
              </a:rPr>
              <a:t>dance,</a:t>
            </a:r>
            <a:r>
              <a:rPr lang="en-GB" dirty="0">
                <a:latin typeface="Chalkboard" panose="03050602040202020205" pitchFamily="66" charset="77"/>
              </a:rPr>
              <a:t> no single owner of the flow.</a:t>
            </a:r>
          </a:p>
        </p:txBody>
      </p:sp>
      <p:sp>
        <p:nvSpPr>
          <p:cNvPr id="7" name="TextBox 6">
            <a:extLst>
              <a:ext uri="{FF2B5EF4-FFF2-40B4-BE49-F238E27FC236}">
                <a16:creationId xmlns:a16="http://schemas.microsoft.com/office/drawing/2014/main" id="{91C5D903-677E-575E-3A21-FAF66D08C56A}"/>
              </a:ext>
            </a:extLst>
          </p:cNvPr>
          <p:cNvSpPr txBox="1"/>
          <p:nvPr/>
        </p:nvSpPr>
        <p:spPr>
          <a:xfrm>
            <a:off x="459485" y="3037493"/>
            <a:ext cx="6164835"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Defines </a:t>
            </a:r>
            <a:r>
              <a:rPr lang="en-GB" i="1" dirty="0">
                <a:latin typeface="Chalkboard" panose="03050602040202020205" pitchFamily="66" charset="77"/>
              </a:rPr>
              <a:t>who talks to whom, in what order</a:t>
            </a:r>
            <a:endParaRPr lang="en-GB" dirty="0">
              <a:latin typeface="Chalkboard" panose="03050602040202020205" pitchFamily="66" charset="77"/>
            </a:endParaRPr>
          </a:p>
        </p:txBody>
      </p:sp>
      <p:sp>
        <p:nvSpPr>
          <p:cNvPr id="9" name="TextBox 8">
            <a:extLst>
              <a:ext uri="{FF2B5EF4-FFF2-40B4-BE49-F238E27FC236}">
                <a16:creationId xmlns:a16="http://schemas.microsoft.com/office/drawing/2014/main" id="{80B1D3D4-367E-F2AF-0ECB-966D17CEBF72}"/>
              </a:ext>
            </a:extLst>
          </p:cNvPr>
          <p:cNvSpPr txBox="1"/>
          <p:nvPr/>
        </p:nvSpPr>
        <p:spPr>
          <a:xfrm>
            <a:off x="459486" y="3461076"/>
            <a:ext cx="2894834"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No centralized control</a:t>
            </a:r>
          </a:p>
        </p:txBody>
      </p:sp>
      <p:sp>
        <p:nvSpPr>
          <p:cNvPr id="11" name="TextBox 10">
            <a:extLst>
              <a:ext uri="{FF2B5EF4-FFF2-40B4-BE49-F238E27FC236}">
                <a16:creationId xmlns:a16="http://schemas.microsoft.com/office/drawing/2014/main" id="{19405507-02AB-BDA7-2B13-2EB16291F073}"/>
              </a:ext>
            </a:extLst>
          </p:cNvPr>
          <p:cNvSpPr txBox="1"/>
          <p:nvPr/>
        </p:nvSpPr>
        <p:spPr>
          <a:xfrm>
            <a:off x="459485" y="3907687"/>
            <a:ext cx="6164835"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Cannot access shared internal data/state</a:t>
            </a:r>
          </a:p>
        </p:txBody>
      </p:sp>
    </p:spTree>
    <p:extLst>
      <p:ext uri="{BB962C8B-B14F-4D97-AF65-F5344CB8AC3E}">
        <p14:creationId xmlns:p14="http://schemas.microsoft.com/office/powerpoint/2010/main" val="330190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0581017-DA5F-0757-97EB-822420B923A6}"/>
              </a:ext>
            </a:extLst>
          </p:cNvPr>
          <p:cNvSpPr txBox="1"/>
          <p:nvPr/>
        </p:nvSpPr>
        <p:spPr>
          <a:xfrm>
            <a:off x="482600" y="4845050"/>
            <a:ext cx="2624668"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400" dirty="0"/>
              <a:t>Pizza Order Choreography</a:t>
            </a:r>
          </a:p>
        </p:txBody>
      </p:sp>
      <p:pic>
        <p:nvPicPr>
          <p:cNvPr id="2" name="Picture 1" descr="A computer screen shot of a computer with Willis Tower in the background&#10;&#10;AI-generated content may be incorrect.">
            <a:extLst>
              <a:ext uri="{FF2B5EF4-FFF2-40B4-BE49-F238E27FC236}">
                <a16:creationId xmlns:a16="http://schemas.microsoft.com/office/drawing/2014/main" id="{BD5C628B-8931-5CA1-B889-F8DF2F7D896A}"/>
              </a:ext>
            </a:extLst>
          </p:cNvPr>
          <p:cNvPicPr>
            <a:picLocks noChangeAspect="1"/>
          </p:cNvPicPr>
          <p:nvPr/>
        </p:nvPicPr>
        <p:blipFill>
          <a:blip r:embed="rId3"/>
          <a:stretch>
            <a:fillRect/>
          </a:stretch>
        </p:blipFill>
        <p:spPr>
          <a:xfrm>
            <a:off x="287867" y="2431658"/>
            <a:ext cx="8568267" cy="2121685"/>
          </a:xfrm>
          <a:prstGeom prst="rect">
            <a:avLst/>
          </a:prstGeom>
        </p:spPr>
      </p:pic>
      <p:sp>
        <p:nvSpPr>
          <p:cNvPr id="3" name="Title 1">
            <a:extLst>
              <a:ext uri="{FF2B5EF4-FFF2-40B4-BE49-F238E27FC236}">
                <a16:creationId xmlns:a16="http://schemas.microsoft.com/office/drawing/2014/main" id="{F51533A1-09A6-5AB4-5890-64541BFBFB02}"/>
              </a:ext>
            </a:extLst>
          </p:cNvPr>
          <p:cNvSpPr>
            <a:spLocks noGrp="1"/>
          </p:cNvSpPr>
          <p:nvPr>
            <p:ph type="title"/>
          </p:nvPr>
        </p:nvSpPr>
        <p:spPr>
          <a:xfrm>
            <a:off x="459486" y="1268730"/>
            <a:ext cx="7990184" cy="849194"/>
          </a:xfrm>
        </p:spPr>
        <p:txBody>
          <a:bodyPr>
            <a:normAutofit fontScale="90000"/>
          </a:bodyPr>
          <a:lstStyle/>
          <a:p>
            <a:r>
              <a:rPr lang="en-GB" dirty="0"/>
              <a:t>Pizza Example - BPMN Choreography</a:t>
            </a:r>
            <a:br>
              <a:rPr lang="en-GB" dirty="0"/>
            </a:br>
            <a:endParaRPr lang="en-US" dirty="0"/>
          </a:p>
        </p:txBody>
      </p:sp>
    </p:spTree>
    <p:extLst>
      <p:ext uri="{BB962C8B-B14F-4D97-AF65-F5344CB8AC3E}">
        <p14:creationId xmlns:p14="http://schemas.microsoft.com/office/powerpoint/2010/main" val="25685448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8C21B-58C2-3E4A-ED2A-842AA8051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B75F04-D347-1E5E-CC2B-3F851273725C}"/>
              </a:ext>
            </a:extLst>
          </p:cNvPr>
          <p:cNvSpPr>
            <a:spLocks noGrp="1"/>
          </p:cNvSpPr>
          <p:nvPr>
            <p:ph type="title"/>
          </p:nvPr>
        </p:nvSpPr>
        <p:spPr/>
        <p:txBody>
          <a:bodyPr/>
          <a:lstStyle/>
          <a:p>
            <a:r>
              <a:rPr lang="en-GB" dirty="0">
                <a:latin typeface="Chalkboard" panose="03050602040202020205" pitchFamily="66" charset="77"/>
              </a:rPr>
              <a:t>Messaging and Eventing</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FE966BE9-E79A-4560-73C9-AA39F2D76D45}"/>
              </a:ext>
            </a:extLst>
          </p:cNvPr>
          <p:cNvSpPr>
            <a:spLocks noGrp="1"/>
          </p:cNvSpPr>
          <p:nvPr>
            <p:ph idx="1"/>
          </p:nvPr>
        </p:nvSpPr>
        <p:spPr>
          <a:xfrm>
            <a:off x="457201" y="1762287"/>
            <a:ext cx="7990184" cy="702925"/>
          </a:xfrm>
        </p:spPr>
        <p:txBody>
          <a:bodyPr>
            <a:normAutofit fontScale="62500" lnSpcReduction="20000"/>
          </a:bodyPr>
          <a:lstStyle/>
          <a:p>
            <a:pPr marL="0" indent="0">
              <a:buNone/>
            </a:pPr>
            <a:r>
              <a:rPr lang="en-GB" sz="2900" dirty="0">
                <a:latin typeface="Chalkboard" panose="03050602040202020205" pitchFamily="66" charset="77"/>
              </a:rPr>
              <a:t>A common notion within EDA:</a:t>
            </a:r>
          </a:p>
          <a:p>
            <a:pPr lvl="1"/>
            <a:r>
              <a:rPr lang="en-GB" sz="2900" dirty="0">
                <a:latin typeface="Chalkboard" panose="03050602040202020205" pitchFamily="66" charset="77"/>
              </a:rPr>
              <a:t>Messaging (commands) is orchestration; Eventing is choreography</a:t>
            </a:r>
          </a:p>
        </p:txBody>
      </p:sp>
      <p:sp>
        <p:nvSpPr>
          <p:cNvPr id="5" name="TextBox 4">
            <a:extLst>
              <a:ext uri="{FF2B5EF4-FFF2-40B4-BE49-F238E27FC236}">
                <a16:creationId xmlns:a16="http://schemas.microsoft.com/office/drawing/2014/main" id="{4FBB0DCA-5A4B-F8BB-6A06-4BFF72E49C09}"/>
              </a:ext>
            </a:extLst>
          </p:cNvPr>
          <p:cNvSpPr txBox="1"/>
          <p:nvPr/>
        </p:nvSpPr>
        <p:spPr>
          <a:xfrm>
            <a:off x="457200" y="3946391"/>
            <a:ext cx="7913304" cy="715581"/>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Choreography is the flow of control and information between orchestrations.</a:t>
            </a:r>
          </a:p>
          <a:p>
            <a:pPr marL="557213" lvl="1" indent="-214313">
              <a:buFont typeface="Arial" panose="020B0604020202020204" pitchFamily="34" charset="0"/>
              <a:buChar char="•"/>
            </a:pPr>
            <a:r>
              <a:rPr lang="en-GB" sz="1350" dirty="0">
                <a:latin typeface="Chalkboard" panose="03050602040202020205" pitchFamily="66" charset="77"/>
              </a:rPr>
              <a:t>Frequently, it is out of process.</a:t>
            </a:r>
          </a:p>
          <a:p>
            <a:pPr marL="557213" lvl="1" indent="-214313">
              <a:buFont typeface="Arial" panose="020B0604020202020204" pitchFamily="34" charset="0"/>
              <a:buChar char="•"/>
            </a:pPr>
            <a:r>
              <a:rPr lang="en-US" sz="1350" dirty="0">
                <a:latin typeface="Chalkboard" panose="03050602040202020205" pitchFamily="66" charset="77"/>
              </a:rPr>
              <a:t>Can use messaging or </a:t>
            </a:r>
            <a:r>
              <a:rPr lang="en-US" sz="1350" dirty="0" err="1">
                <a:latin typeface="Chalkboard" panose="03050602040202020205" pitchFamily="66" charset="77"/>
              </a:rPr>
              <a:t>eventing</a:t>
            </a:r>
            <a:r>
              <a:rPr lang="en-US" sz="1350" dirty="0">
                <a:latin typeface="Chalkboard" panose="03050602040202020205" pitchFamily="66" charset="77"/>
              </a:rPr>
              <a:t> as required.</a:t>
            </a:r>
          </a:p>
        </p:txBody>
      </p:sp>
      <p:sp>
        <p:nvSpPr>
          <p:cNvPr id="7" name="TextBox 6">
            <a:extLst>
              <a:ext uri="{FF2B5EF4-FFF2-40B4-BE49-F238E27FC236}">
                <a16:creationId xmlns:a16="http://schemas.microsoft.com/office/drawing/2014/main" id="{9662DFD1-9810-A5AB-9699-037E80650F36}"/>
              </a:ext>
            </a:extLst>
          </p:cNvPr>
          <p:cNvSpPr txBox="1"/>
          <p:nvPr/>
        </p:nvSpPr>
        <p:spPr>
          <a:xfrm>
            <a:off x="457200" y="2536340"/>
            <a:ext cx="4574511"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It is not a helpful rule.</a:t>
            </a:r>
          </a:p>
        </p:txBody>
      </p:sp>
      <p:sp>
        <p:nvSpPr>
          <p:cNvPr id="9" name="TextBox 8">
            <a:extLst>
              <a:ext uri="{FF2B5EF4-FFF2-40B4-BE49-F238E27FC236}">
                <a16:creationId xmlns:a16="http://schemas.microsoft.com/office/drawing/2014/main" id="{CABB7F89-9BF0-2E6C-99A4-F1B66DEDE1C9}"/>
              </a:ext>
            </a:extLst>
          </p:cNvPr>
          <p:cNvSpPr txBox="1"/>
          <p:nvPr/>
        </p:nvSpPr>
        <p:spPr>
          <a:xfrm>
            <a:off x="457200" y="2967335"/>
            <a:ext cx="8275045" cy="923330"/>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An orchestration is a sequence, with attendant session state [token]</a:t>
            </a:r>
          </a:p>
          <a:p>
            <a:pPr marL="557213" lvl="1" indent="-214313">
              <a:buFont typeface="Arial" panose="020B0604020202020204" pitchFamily="34" charset="0"/>
              <a:buChar char="•"/>
            </a:pPr>
            <a:r>
              <a:rPr lang="en-GB" sz="1350" dirty="0">
                <a:latin typeface="Chalkboard" panose="03050602040202020205" pitchFamily="66" charset="77"/>
              </a:rPr>
              <a:t>Frequently, it is not distributed and </a:t>
            </a:r>
            <a:r>
              <a:rPr lang="en-GB" sz="1350" i="1" dirty="0">
                <a:latin typeface="Chalkboard" panose="03050602040202020205" pitchFamily="66" charset="77"/>
              </a:rPr>
              <a:t>is within</a:t>
            </a:r>
            <a:r>
              <a:rPr lang="en-GB" sz="1350" dirty="0">
                <a:latin typeface="Chalkboard" panose="03050602040202020205" pitchFamily="66" charset="77"/>
              </a:rPr>
              <a:t> an executable process</a:t>
            </a:r>
          </a:p>
          <a:p>
            <a:pPr marL="557213" lvl="1" indent="-214313">
              <a:buFont typeface="Arial" panose="020B0604020202020204" pitchFamily="34" charset="0"/>
              <a:buChar char="•"/>
            </a:pPr>
            <a:r>
              <a:rPr lang="en-GB" sz="1350" dirty="0">
                <a:latin typeface="Chalkboard" panose="03050602040202020205" pitchFamily="66" charset="77"/>
              </a:rPr>
              <a:t>A routing slip is a distributed orchestration that utilizes message attributes as the engine for application state.</a:t>
            </a:r>
          </a:p>
        </p:txBody>
      </p:sp>
    </p:spTree>
    <p:extLst>
      <p:ext uri="{BB962C8B-B14F-4D97-AF65-F5344CB8AC3E}">
        <p14:creationId xmlns:p14="http://schemas.microsoft.com/office/powerpoint/2010/main" val="187086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3F166-502D-8582-36A1-B849B04051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6BE412-597D-946D-A647-8DF4F4A34376}"/>
              </a:ext>
            </a:extLst>
          </p:cNvPr>
          <p:cNvSpPr>
            <a:spLocks noGrp="1"/>
          </p:cNvSpPr>
          <p:nvPr>
            <p:ph type="title"/>
          </p:nvPr>
        </p:nvSpPr>
        <p:spPr/>
        <p:txBody>
          <a:bodyPr/>
          <a:lstStyle/>
          <a:p>
            <a:r>
              <a:rPr lang="en-GB" dirty="0">
                <a:latin typeface="Chalkboard" panose="03050602040202020205" pitchFamily="66" charset="77"/>
              </a:rPr>
              <a:t>Event Chaining</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51E982E9-A351-0967-6850-DA477D2044F2}"/>
              </a:ext>
            </a:extLst>
          </p:cNvPr>
          <p:cNvSpPr>
            <a:spLocks noGrp="1"/>
          </p:cNvSpPr>
          <p:nvPr>
            <p:ph idx="1"/>
          </p:nvPr>
        </p:nvSpPr>
        <p:spPr>
          <a:xfrm>
            <a:off x="507442" y="1852670"/>
            <a:ext cx="7990184" cy="627562"/>
          </a:xfrm>
        </p:spPr>
        <p:txBody>
          <a:bodyPr>
            <a:noAutofit/>
          </a:bodyPr>
          <a:lstStyle/>
          <a:p>
            <a:pPr marL="0" indent="0">
              <a:buNone/>
            </a:pPr>
            <a:r>
              <a:rPr lang="en-GB" sz="1800" dirty="0">
                <a:latin typeface="Chalkboard" panose="03050602040202020205" pitchFamily="66" charset="77"/>
              </a:rPr>
              <a:t>A sensible balance of orchestrated bounded contexts and choreography between will reduce event chaining.</a:t>
            </a:r>
          </a:p>
        </p:txBody>
      </p:sp>
      <p:sp>
        <p:nvSpPr>
          <p:cNvPr id="5" name="TextBox 4">
            <a:extLst>
              <a:ext uri="{FF2B5EF4-FFF2-40B4-BE49-F238E27FC236}">
                <a16:creationId xmlns:a16="http://schemas.microsoft.com/office/drawing/2014/main" id="{ECEA6C18-ADBF-51F8-41F7-5D10E342D5E9}"/>
              </a:ext>
            </a:extLst>
          </p:cNvPr>
          <p:cNvSpPr txBox="1"/>
          <p:nvPr/>
        </p:nvSpPr>
        <p:spPr>
          <a:xfrm>
            <a:off x="509727" y="2716156"/>
            <a:ext cx="6495003"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However, Event Pinball can still be a problem between orchestrated services.</a:t>
            </a:r>
          </a:p>
        </p:txBody>
      </p:sp>
      <p:sp>
        <p:nvSpPr>
          <p:cNvPr id="7" name="TextBox 6">
            <a:extLst>
              <a:ext uri="{FF2B5EF4-FFF2-40B4-BE49-F238E27FC236}">
                <a16:creationId xmlns:a16="http://schemas.microsoft.com/office/drawing/2014/main" id="{31616BA7-5354-8022-C5E5-695EDCAE488A}"/>
              </a:ext>
            </a:extLst>
          </p:cNvPr>
          <p:cNvSpPr txBox="1"/>
          <p:nvPr/>
        </p:nvSpPr>
        <p:spPr>
          <a:xfrm>
            <a:off x="509727" y="3252162"/>
            <a:ext cx="8177073" cy="1131079"/>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In-Out (or Robust In-Only)</a:t>
            </a:r>
          </a:p>
          <a:p>
            <a:pPr marL="557213" lvl="1" indent="-214313">
              <a:buFont typeface="Arial" panose="020B0604020202020204" pitchFamily="34" charset="0"/>
              <a:buChar char="•"/>
            </a:pPr>
            <a:r>
              <a:rPr lang="en-GB" sz="1350" dirty="0">
                <a:latin typeface="Chalkboard" panose="03050602040202020205" pitchFamily="66" charset="77"/>
              </a:rPr>
              <a:t>Use of In-* patterns with explicit transfer of control reduces the “pinball effect” in choreography</a:t>
            </a:r>
          </a:p>
          <a:p>
            <a:pPr marL="557213" lvl="1" indent="-214313">
              <a:buFont typeface="Arial" panose="020B0604020202020204" pitchFamily="34" charset="0"/>
              <a:buChar char="•"/>
            </a:pPr>
            <a:r>
              <a:rPr lang="en-GB" sz="1350" dirty="0">
                <a:latin typeface="Chalkboard" panose="03050602040202020205" pitchFamily="66" charset="77"/>
              </a:rPr>
              <a:t>Creates </a:t>
            </a:r>
            <a:r>
              <a:rPr lang="en-GB" sz="1350" b="1" dirty="0">
                <a:latin typeface="Chalkboard" panose="03050602040202020205" pitchFamily="66" charset="77"/>
              </a:rPr>
              <a:t>causality</a:t>
            </a:r>
            <a:r>
              <a:rPr lang="en-GB" sz="1350" dirty="0">
                <a:latin typeface="Chalkboard" panose="03050602040202020205" pitchFamily="66" charset="77"/>
              </a:rPr>
              <a:t> in workflows by awaiting a response; you don’t send an event, and wait for a response, you send a command and wait for a response.</a:t>
            </a:r>
          </a:p>
        </p:txBody>
      </p:sp>
      <p:sp>
        <p:nvSpPr>
          <p:cNvPr id="9" name="TextBox 8">
            <a:extLst>
              <a:ext uri="{FF2B5EF4-FFF2-40B4-BE49-F238E27FC236}">
                <a16:creationId xmlns:a16="http://schemas.microsoft.com/office/drawing/2014/main" id="{90B8108A-A3E2-FDE9-7B44-7BAE7890FA01}"/>
              </a:ext>
            </a:extLst>
          </p:cNvPr>
          <p:cNvSpPr txBox="1"/>
          <p:nvPr/>
        </p:nvSpPr>
        <p:spPr>
          <a:xfrm>
            <a:off x="509727" y="4411416"/>
            <a:ext cx="7820391" cy="715581"/>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Out-Only</a:t>
            </a:r>
          </a:p>
          <a:p>
            <a:pPr marL="557213" lvl="1" indent="-214313">
              <a:buFont typeface="Arial" panose="020B0604020202020204" pitchFamily="34" charset="0"/>
              <a:buChar char="•"/>
            </a:pPr>
            <a:r>
              <a:rPr lang="en-GB" sz="1350" dirty="0">
                <a:latin typeface="Chalkboard" panose="03050602040202020205" pitchFamily="66" charset="77"/>
              </a:rPr>
              <a:t>Often better at the termination of a workflow, when the work is done, or to broadcast intermediate states with no expectation of response.</a:t>
            </a:r>
          </a:p>
        </p:txBody>
      </p:sp>
    </p:spTree>
    <p:extLst>
      <p:ext uri="{BB962C8B-B14F-4D97-AF65-F5344CB8AC3E}">
        <p14:creationId xmlns:p14="http://schemas.microsoft.com/office/powerpoint/2010/main" val="9770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7B3C3-2B20-D9CE-9B5F-69948B2DA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EEA130-BD6E-5728-B490-89C7830A1980}"/>
              </a:ext>
            </a:extLst>
          </p:cNvPr>
          <p:cNvSpPr>
            <a:spLocks noGrp="1"/>
          </p:cNvSpPr>
          <p:nvPr>
            <p:ph type="title"/>
          </p:nvPr>
        </p:nvSpPr>
        <p:spPr/>
        <p:txBody>
          <a:bodyPr>
            <a:normAutofit fontScale="90000"/>
          </a:bodyPr>
          <a:lstStyle/>
          <a:p>
            <a:r>
              <a:rPr lang="en-GB" dirty="0">
                <a:latin typeface="Chalkboard" panose="03050602040202020205" pitchFamily="66" charset="77"/>
              </a:rPr>
              <a:t>Allocating Responsibility for Collaborations</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5CE4A76D-4EA5-F00F-A085-BFFDA0768BA2}"/>
              </a:ext>
            </a:extLst>
          </p:cNvPr>
          <p:cNvSpPr>
            <a:spLocks noGrp="1"/>
          </p:cNvSpPr>
          <p:nvPr>
            <p:ph idx="1"/>
          </p:nvPr>
        </p:nvSpPr>
        <p:spPr>
          <a:xfrm>
            <a:off x="457200" y="2354914"/>
            <a:ext cx="7990184" cy="1072253"/>
          </a:xfrm>
        </p:spPr>
        <p:txBody>
          <a:bodyPr>
            <a:noAutofit/>
          </a:bodyPr>
          <a:lstStyle/>
          <a:p>
            <a:pPr marL="0" indent="0">
              <a:buNone/>
            </a:pPr>
            <a:r>
              <a:rPr lang="en-GB" sz="1350" dirty="0">
                <a:latin typeface="Chalkboard" panose="03050602040202020205" pitchFamily="66" charset="77"/>
              </a:rPr>
              <a:t>Commands/Messaging – Transfer of Control/Data. </a:t>
            </a:r>
          </a:p>
          <a:p>
            <a:pPr lvl="1">
              <a:buFont typeface="Arial" panose="020B0604020202020204" pitchFamily="34" charset="0"/>
              <a:buChar char="•"/>
            </a:pPr>
            <a:r>
              <a:rPr lang="en-GB" sz="1350" dirty="0">
                <a:latin typeface="Chalkboard" panose="03050602040202020205" pitchFamily="66" charset="77"/>
              </a:rPr>
              <a:t>Typically, this involves delegating responsibility for part of a workflow.</a:t>
            </a:r>
          </a:p>
          <a:p>
            <a:pPr lvl="1">
              <a:buFont typeface="Arial" panose="020B0604020202020204" pitchFamily="34" charset="0"/>
              <a:buChar char="•"/>
            </a:pPr>
            <a:r>
              <a:rPr lang="en-GB" sz="1350" dirty="0">
                <a:latin typeface="Chalkboard" panose="03050602040202020205" pitchFamily="66" charset="77"/>
              </a:rPr>
              <a:t>In-Out. Expected to Return</a:t>
            </a:r>
          </a:p>
          <a:p>
            <a:pPr lvl="1">
              <a:buFont typeface="Arial" panose="020B0604020202020204" pitchFamily="34" charset="0"/>
              <a:buChar char="•"/>
            </a:pPr>
            <a:r>
              <a:rPr lang="en-GB" sz="1350" dirty="0">
                <a:latin typeface="Chalkboard" panose="03050602040202020205" pitchFamily="66" charset="77"/>
              </a:rPr>
              <a:t>In-Only. Not Expected to Return. But May on Error (Robust In-Only).</a:t>
            </a:r>
          </a:p>
        </p:txBody>
      </p:sp>
      <p:sp>
        <p:nvSpPr>
          <p:cNvPr id="5" name="TextBox 4">
            <a:extLst>
              <a:ext uri="{FF2B5EF4-FFF2-40B4-BE49-F238E27FC236}">
                <a16:creationId xmlns:a16="http://schemas.microsoft.com/office/drawing/2014/main" id="{9842856C-CE17-0C9B-9B75-5DA547E02773}"/>
              </a:ext>
            </a:extLst>
          </p:cNvPr>
          <p:cNvSpPr txBox="1"/>
          <p:nvPr/>
        </p:nvSpPr>
        <p:spPr>
          <a:xfrm>
            <a:off x="545141" y="3665991"/>
            <a:ext cx="7818873" cy="715581"/>
          </a:xfrm>
          <a:prstGeom prst="rect">
            <a:avLst/>
          </a:prstGeom>
          <a:noFill/>
        </p:spPr>
        <p:txBody>
          <a:bodyPr wrap="square">
            <a:spAutoFit/>
          </a:bodyPr>
          <a:lstStyle/>
          <a:p>
            <a:r>
              <a:rPr lang="en-GB" sz="1350" dirty="0">
                <a:latin typeface="Chalkboard" panose="03050602040202020205" pitchFamily="66" charset="77"/>
              </a:rPr>
              <a:t>Events – Communicate the Outcome of a Workflow</a:t>
            </a:r>
          </a:p>
          <a:p>
            <a:pPr marL="557213" lvl="1" indent="-214313">
              <a:buFont typeface="Arial" panose="020B0604020202020204" pitchFamily="34" charset="0"/>
              <a:buChar char="•"/>
            </a:pPr>
            <a:r>
              <a:rPr lang="en-GB" sz="1350" dirty="0">
                <a:latin typeface="Chalkboard" panose="03050602040202020205" pitchFamily="66" charset="77"/>
              </a:rPr>
              <a:t>Typically, a workflow is complete or a milestone is broadcast for observation.</a:t>
            </a:r>
          </a:p>
          <a:p>
            <a:pPr marL="557213" lvl="1" indent="-214313">
              <a:buFont typeface="Arial" panose="020B0604020202020204" pitchFamily="34" charset="0"/>
              <a:buChar char="•"/>
            </a:pPr>
            <a:r>
              <a:rPr lang="en-GB" sz="1350" dirty="0">
                <a:latin typeface="Chalkboard" panose="03050602040202020205" pitchFamily="66" charset="77"/>
              </a:rPr>
              <a:t>Out-Only. No Expected Return.</a:t>
            </a:r>
          </a:p>
        </p:txBody>
      </p:sp>
      <p:sp>
        <p:nvSpPr>
          <p:cNvPr id="4" name="TextBox 3">
            <a:extLst>
              <a:ext uri="{FF2B5EF4-FFF2-40B4-BE49-F238E27FC236}">
                <a16:creationId xmlns:a16="http://schemas.microsoft.com/office/drawing/2014/main" id="{2FDDA605-9E5A-8333-3941-3D575B4F7817}"/>
              </a:ext>
            </a:extLst>
          </p:cNvPr>
          <p:cNvSpPr txBox="1"/>
          <p:nvPr/>
        </p:nvSpPr>
        <p:spPr>
          <a:xfrm>
            <a:off x="459486" y="4620396"/>
            <a:ext cx="7818873" cy="715581"/>
          </a:xfrm>
          <a:prstGeom prst="rect">
            <a:avLst/>
          </a:prstGeom>
          <a:noFill/>
        </p:spPr>
        <p:txBody>
          <a:bodyPr wrap="square">
            <a:spAutoFit/>
          </a:bodyPr>
          <a:lstStyle/>
          <a:p>
            <a:r>
              <a:rPr lang="en-GB" sz="1350" dirty="0">
                <a:latin typeface="Chalkboard" panose="03050602040202020205" pitchFamily="66" charset="77"/>
              </a:rPr>
              <a:t>Workflow code is Glue.</a:t>
            </a:r>
          </a:p>
          <a:p>
            <a:pPr marL="557213" lvl="1" indent="-214313">
              <a:buFont typeface="Arial" panose="020B0604020202020204" pitchFamily="34" charset="0"/>
              <a:buChar char="•"/>
            </a:pPr>
            <a:r>
              <a:rPr lang="en-GB" sz="1350" dirty="0">
                <a:latin typeface="Chalkboard" panose="03050602040202020205" pitchFamily="66" charset="77"/>
              </a:rPr>
              <a:t>Glue does not execute the domain; it is not the behaviour</a:t>
            </a:r>
          </a:p>
          <a:p>
            <a:pPr marL="557213" lvl="1" indent="-214313">
              <a:buFont typeface="Arial" panose="020B0604020202020204" pitchFamily="34" charset="0"/>
              <a:buChar char="•"/>
            </a:pPr>
            <a:r>
              <a:rPr lang="en-GB" sz="1350" dirty="0">
                <a:latin typeface="Chalkboard" panose="03050602040202020205" pitchFamily="66" charset="77"/>
              </a:rPr>
              <a:t>Instead, glue calls something that has the behaviour</a:t>
            </a:r>
          </a:p>
        </p:txBody>
      </p:sp>
    </p:spTree>
    <p:extLst>
      <p:ext uri="{BB962C8B-B14F-4D97-AF65-F5344CB8AC3E}">
        <p14:creationId xmlns:p14="http://schemas.microsoft.com/office/powerpoint/2010/main" val="393953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B296-B544-3FA1-98A4-779A25F2CAAF}"/>
              </a:ext>
            </a:extLst>
          </p:cNvPr>
          <p:cNvSpPr>
            <a:spLocks noGrp="1"/>
          </p:cNvSpPr>
          <p:nvPr>
            <p:ph type="title"/>
          </p:nvPr>
        </p:nvSpPr>
        <p:spPr>
          <a:xfrm>
            <a:off x="1343786" y="4592320"/>
            <a:ext cx="6152790" cy="352219"/>
          </a:xfrm>
        </p:spPr>
        <p:txBody>
          <a:bodyPr vert="horz" lIns="68580" tIns="34290" rIns="68580" bIns="34290" rtlCol="0" anchor="b">
            <a:normAutofit/>
          </a:bodyPr>
          <a:lstStyle/>
          <a:p>
            <a:pPr algn="ctr"/>
            <a:r>
              <a:rPr lang="en-US" sz="1725" dirty="0">
                <a:latin typeface="Chalkboard" panose="03050602040202020205" pitchFamily="66" charset="77"/>
              </a:rPr>
              <a:t>Orchestration vs. Choreography Summary</a:t>
            </a:r>
          </a:p>
        </p:txBody>
      </p:sp>
      <p:graphicFrame>
        <p:nvGraphicFramePr>
          <p:cNvPr id="4" name="Table 3">
            <a:extLst>
              <a:ext uri="{FF2B5EF4-FFF2-40B4-BE49-F238E27FC236}">
                <a16:creationId xmlns:a16="http://schemas.microsoft.com/office/drawing/2014/main" id="{A05E60E3-B77B-71DF-794F-B240BA5A7077}"/>
              </a:ext>
            </a:extLst>
          </p:cNvPr>
          <p:cNvGraphicFramePr>
            <a:graphicFrameLocks noGrp="1"/>
          </p:cNvGraphicFramePr>
          <p:nvPr>
            <p:extLst>
              <p:ext uri="{D42A27DB-BD31-4B8C-83A1-F6EECF244321}">
                <p14:modId xmlns:p14="http://schemas.microsoft.com/office/powerpoint/2010/main" val="1105303532"/>
              </p:ext>
            </p:extLst>
          </p:nvPr>
        </p:nvGraphicFramePr>
        <p:xfrm>
          <a:off x="1496186" y="1639686"/>
          <a:ext cx="6151628" cy="2792373"/>
        </p:xfrm>
        <a:graphic>
          <a:graphicData uri="http://schemas.openxmlformats.org/drawingml/2006/table">
            <a:tbl>
              <a:tblPr>
                <a:tableStyleId>{46F890A9-2807-4EBB-B81D-B2AA78EC7F39}</a:tableStyleId>
              </a:tblPr>
              <a:tblGrid>
                <a:gridCol w="2013790">
                  <a:extLst>
                    <a:ext uri="{9D8B030D-6E8A-4147-A177-3AD203B41FA5}">
                      <a16:colId xmlns:a16="http://schemas.microsoft.com/office/drawing/2014/main" val="2829360631"/>
                    </a:ext>
                  </a:extLst>
                </a:gridCol>
                <a:gridCol w="2035456">
                  <a:extLst>
                    <a:ext uri="{9D8B030D-6E8A-4147-A177-3AD203B41FA5}">
                      <a16:colId xmlns:a16="http://schemas.microsoft.com/office/drawing/2014/main" val="1236922362"/>
                    </a:ext>
                  </a:extLst>
                </a:gridCol>
                <a:gridCol w="2102382">
                  <a:extLst>
                    <a:ext uri="{9D8B030D-6E8A-4147-A177-3AD203B41FA5}">
                      <a16:colId xmlns:a16="http://schemas.microsoft.com/office/drawing/2014/main" val="3492740670"/>
                    </a:ext>
                  </a:extLst>
                </a:gridCol>
              </a:tblGrid>
              <a:tr h="322560">
                <a:tc>
                  <a:txBody>
                    <a:bodyPr/>
                    <a:lstStyle/>
                    <a:p>
                      <a:pPr>
                        <a:buNone/>
                      </a:pPr>
                      <a:r>
                        <a:rPr lang="en-GB" sz="1200" b="1">
                          <a:effectLst/>
                        </a:rPr>
                        <a:t>Aspect</a:t>
                      </a:r>
                      <a:endParaRPr lang="en-GB" sz="1200">
                        <a:effectLst/>
                      </a:endParaRPr>
                    </a:p>
                  </a:txBody>
                  <a:tcPr marL="60327" marR="60327" marT="60327" marB="60327" anchor="ctr"/>
                </a:tc>
                <a:tc>
                  <a:txBody>
                    <a:bodyPr/>
                    <a:lstStyle/>
                    <a:p>
                      <a:pPr>
                        <a:buNone/>
                      </a:pPr>
                      <a:r>
                        <a:rPr lang="en-GB" sz="1200" b="1">
                          <a:effectLst/>
                        </a:rPr>
                        <a:t>Orchestration</a:t>
                      </a:r>
                      <a:endParaRPr lang="en-GB" sz="1200">
                        <a:effectLst/>
                      </a:endParaRPr>
                    </a:p>
                  </a:txBody>
                  <a:tcPr marL="60327" marR="60327" marT="60327" marB="60327" anchor="ctr"/>
                </a:tc>
                <a:tc>
                  <a:txBody>
                    <a:bodyPr/>
                    <a:lstStyle/>
                    <a:p>
                      <a:pPr>
                        <a:buNone/>
                      </a:pPr>
                      <a:r>
                        <a:rPr lang="en-GB" sz="1200" b="1">
                          <a:effectLst/>
                        </a:rPr>
                        <a:t>Choreography</a:t>
                      </a:r>
                      <a:endParaRPr lang="en-GB" sz="1200">
                        <a:effectLst/>
                      </a:endParaRPr>
                    </a:p>
                  </a:txBody>
                  <a:tcPr marL="60327" marR="60327" marT="60327" marB="60327" anchor="ctr"/>
                </a:tc>
                <a:extLst>
                  <a:ext uri="{0D108BD9-81ED-4DB2-BD59-A6C34878D82A}">
                    <a16:rowId xmlns:a16="http://schemas.microsoft.com/office/drawing/2014/main" val="4176189691"/>
                  </a:ext>
                </a:extLst>
              </a:tr>
              <a:tr h="322560">
                <a:tc>
                  <a:txBody>
                    <a:bodyPr/>
                    <a:lstStyle/>
                    <a:p>
                      <a:pPr>
                        <a:buNone/>
                      </a:pPr>
                      <a:r>
                        <a:rPr lang="en-GB" sz="1200">
                          <a:effectLst/>
                        </a:rPr>
                        <a:t>Control</a:t>
                      </a:r>
                    </a:p>
                  </a:txBody>
                  <a:tcPr marL="60327" marR="60327" marT="60327" marB="60327" anchor="ctr"/>
                </a:tc>
                <a:tc>
                  <a:txBody>
                    <a:bodyPr/>
                    <a:lstStyle/>
                    <a:p>
                      <a:pPr>
                        <a:buNone/>
                      </a:pPr>
                      <a:r>
                        <a:rPr lang="en-GB" sz="1200">
                          <a:effectLst/>
                        </a:rPr>
                        <a:t>Centralized (one participant)</a:t>
                      </a:r>
                    </a:p>
                  </a:txBody>
                  <a:tcPr marL="60327" marR="60327" marT="60327" marB="60327" anchor="ctr"/>
                </a:tc>
                <a:tc>
                  <a:txBody>
                    <a:bodyPr/>
                    <a:lstStyle/>
                    <a:p>
                      <a:pPr>
                        <a:buNone/>
                      </a:pPr>
                      <a:r>
                        <a:rPr lang="en-GB" sz="1200">
                          <a:effectLst/>
                        </a:rPr>
                        <a:t>Decentralized (shared)</a:t>
                      </a:r>
                    </a:p>
                  </a:txBody>
                  <a:tcPr marL="60327" marR="60327" marT="60327" marB="60327" anchor="ctr"/>
                </a:tc>
                <a:extLst>
                  <a:ext uri="{0D108BD9-81ED-4DB2-BD59-A6C34878D82A}">
                    <a16:rowId xmlns:a16="http://schemas.microsoft.com/office/drawing/2014/main" val="1470044704"/>
                  </a:ext>
                </a:extLst>
              </a:tr>
              <a:tr h="322560">
                <a:tc>
                  <a:txBody>
                    <a:bodyPr/>
                    <a:lstStyle/>
                    <a:p>
                      <a:pPr>
                        <a:buNone/>
                      </a:pPr>
                      <a:r>
                        <a:rPr lang="en-GB" sz="1200" dirty="0">
                          <a:effectLst/>
                        </a:rPr>
                        <a:t>BPMN Shape</a:t>
                      </a:r>
                    </a:p>
                  </a:txBody>
                  <a:tcPr marL="60327" marR="60327" marT="60327" marB="60327" anchor="ctr"/>
                </a:tc>
                <a:tc>
                  <a:txBody>
                    <a:bodyPr/>
                    <a:lstStyle/>
                    <a:p>
                      <a:pPr>
                        <a:buNone/>
                      </a:pPr>
                      <a:r>
                        <a:rPr lang="en-GB" sz="1200">
                          <a:effectLst/>
                        </a:rPr>
                        <a:t>Inside a Pool</a:t>
                      </a:r>
                    </a:p>
                  </a:txBody>
                  <a:tcPr marL="60327" marR="60327" marT="60327" marB="60327" anchor="ctr"/>
                </a:tc>
                <a:tc>
                  <a:txBody>
                    <a:bodyPr/>
                    <a:lstStyle/>
                    <a:p>
                      <a:pPr>
                        <a:buNone/>
                      </a:pPr>
                      <a:r>
                        <a:rPr lang="en-GB" sz="1200">
                          <a:effectLst/>
                        </a:rPr>
                        <a:t>Between Pools</a:t>
                      </a:r>
                    </a:p>
                  </a:txBody>
                  <a:tcPr marL="60327" marR="60327" marT="60327" marB="60327" anchor="ctr"/>
                </a:tc>
                <a:extLst>
                  <a:ext uri="{0D108BD9-81ED-4DB2-BD59-A6C34878D82A}">
                    <a16:rowId xmlns:a16="http://schemas.microsoft.com/office/drawing/2014/main" val="3786711807"/>
                  </a:ext>
                </a:extLst>
              </a:tr>
              <a:tr h="500711">
                <a:tc>
                  <a:txBody>
                    <a:bodyPr/>
                    <a:lstStyle/>
                    <a:p>
                      <a:pPr>
                        <a:buNone/>
                      </a:pPr>
                      <a:r>
                        <a:rPr lang="en-GB" sz="1200">
                          <a:effectLst/>
                        </a:rPr>
                        <a:t>Perspective</a:t>
                      </a:r>
                    </a:p>
                  </a:txBody>
                  <a:tcPr marL="60327" marR="60327" marT="60327" marB="60327" anchor="ctr"/>
                </a:tc>
                <a:tc>
                  <a:txBody>
                    <a:bodyPr/>
                    <a:lstStyle/>
                    <a:p>
                      <a:pPr>
                        <a:buNone/>
                      </a:pPr>
                      <a:r>
                        <a:rPr lang="en-GB" sz="1200">
                          <a:effectLst/>
                        </a:rPr>
                        <a:t>One party’s process</a:t>
                      </a:r>
                    </a:p>
                  </a:txBody>
                  <a:tcPr marL="60327" marR="60327" marT="60327" marB="60327" anchor="ctr"/>
                </a:tc>
                <a:tc>
                  <a:txBody>
                    <a:bodyPr/>
                    <a:lstStyle/>
                    <a:p>
                      <a:pPr>
                        <a:buNone/>
                      </a:pPr>
                      <a:r>
                        <a:rPr lang="en-GB" sz="1200">
                          <a:effectLst/>
                        </a:rPr>
                        <a:t>Multi-party message exchange</a:t>
                      </a:r>
                    </a:p>
                  </a:txBody>
                  <a:tcPr marL="60327" marR="60327" marT="60327" marB="60327" anchor="ctr"/>
                </a:tc>
                <a:extLst>
                  <a:ext uri="{0D108BD9-81ED-4DB2-BD59-A6C34878D82A}">
                    <a16:rowId xmlns:a16="http://schemas.microsoft.com/office/drawing/2014/main" val="1934712609"/>
                  </a:ext>
                </a:extLst>
              </a:tr>
              <a:tr h="322560">
                <a:tc>
                  <a:txBody>
                    <a:bodyPr/>
                    <a:lstStyle/>
                    <a:p>
                      <a:pPr>
                        <a:buNone/>
                      </a:pPr>
                      <a:r>
                        <a:rPr lang="en-GB" sz="1200">
                          <a:effectLst/>
                        </a:rPr>
                        <a:t>Data Access</a:t>
                      </a:r>
                    </a:p>
                  </a:txBody>
                  <a:tcPr marL="60327" marR="60327" marT="60327" marB="60327" anchor="ctr"/>
                </a:tc>
                <a:tc>
                  <a:txBody>
                    <a:bodyPr/>
                    <a:lstStyle/>
                    <a:p>
                      <a:pPr>
                        <a:buNone/>
                      </a:pPr>
                      <a:r>
                        <a:rPr lang="en-GB" sz="1200">
                          <a:effectLst/>
                        </a:rPr>
                        <a:t>Internal</a:t>
                      </a:r>
                    </a:p>
                  </a:txBody>
                  <a:tcPr marL="60327" marR="60327" marT="60327" marB="6032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rPr>
                        <a:t>Shared messages</a:t>
                      </a:r>
                      <a:endParaRPr lang="en-GB" sz="1200"/>
                    </a:p>
                  </a:txBody>
                  <a:tcPr marL="60327" marR="60327" marT="60327" marB="60327" anchor="ctr"/>
                </a:tc>
                <a:extLst>
                  <a:ext uri="{0D108BD9-81ED-4DB2-BD59-A6C34878D82A}">
                    <a16:rowId xmlns:a16="http://schemas.microsoft.com/office/drawing/2014/main" val="3644635393"/>
                  </a:ext>
                </a:extLst>
              </a:tr>
              <a:tr h="500711">
                <a:tc>
                  <a:txBody>
                    <a:bodyPr/>
                    <a:lstStyle/>
                    <a:p>
                      <a:pPr>
                        <a:buNone/>
                      </a:pPr>
                      <a:r>
                        <a:rPr lang="en-GB" sz="1200">
                          <a:effectLst/>
                        </a:rPr>
                        <a:t>Execution Tool</a:t>
                      </a:r>
                    </a:p>
                  </a:txBody>
                  <a:tcPr marL="60327" marR="60327" marT="60327" marB="60327" anchor="ctr"/>
                </a:tc>
                <a:tc>
                  <a:txBody>
                    <a:bodyPr/>
                    <a:lstStyle/>
                    <a:p>
                      <a:pPr>
                        <a:buNone/>
                      </a:pPr>
                      <a:r>
                        <a:rPr lang="en-GB" sz="1200">
                          <a:effectLst/>
                        </a:rPr>
                        <a:t>API calls, Handlers, Workflow engine</a:t>
                      </a:r>
                    </a:p>
                  </a:txBody>
                  <a:tcPr marL="60327" marR="60327" marT="60327" marB="60327" anchor="ctr"/>
                </a:tc>
                <a:tc>
                  <a:txBody>
                    <a:bodyPr/>
                    <a:lstStyle/>
                    <a:p>
                      <a:pPr>
                        <a:buNone/>
                      </a:pPr>
                      <a:r>
                        <a:rPr lang="en-GB" sz="1200">
                          <a:effectLst/>
                        </a:rPr>
                        <a:t>Messaging protocol</a:t>
                      </a:r>
                    </a:p>
                  </a:txBody>
                  <a:tcPr marL="60327" marR="60327" marT="60327" marB="60327" anchor="ctr"/>
                </a:tc>
                <a:extLst>
                  <a:ext uri="{0D108BD9-81ED-4DB2-BD59-A6C34878D82A}">
                    <a16:rowId xmlns:a16="http://schemas.microsoft.com/office/drawing/2014/main" val="3292762143"/>
                  </a:ext>
                </a:extLst>
              </a:tr>
              <a:tr h="500711">
                <a:tc>
                  <a:txBody>
                    <a:bodyPr/>
                    <a:lstStyle/>
                    <a:p>
                      <a:pPr>
                        <a:buNone/>
                      </a:pPr>
                      <a:r>
                        <a:rPr lang="en-GB" sz="1200">
                          <a:effectLst/>
                        </a:rPr>
                        <a:t>Example</a:t>
                      </a:r>
                    </a:p>
                  </a:txBody>
                  <a:tcPr marL="60327" marR="60327" marT="60327" marB="60327" anchor="ctr"/>
                </a:tc>
                <a:tc>
                  <a:txBody>
                    <a:bodyPr/>
                    <a:lstStyle/>
                    <a:p>
                      <a:pPr>
                        <a:buNone/>
                      </a:pPr>
                      <a:r>
                        <a:rPr lang="en-GB" sz="1200">
                          <a:effectLst/>
                        </a:rPr>
                        <a:t>Pizza Shop coordinates cook + courier</a:t>
                      </a:r>
                    </a:p>
                  </a:txBody>
                  <a:tcPr marL="60327" marR="60327" marT="60327" marB="60327" anchor="ctr"/>
                </a:tc>
                <a:tc>
                  <a:txBody>
                    <a:bodyPr/>
                    <a:lstStyle/>
                    <a:p>
                      <a:pPr>
                        <a:buNone/>
                      </a:pPr>
                      <a:r>
                        <a:rPr lang="en-GB" sz="1200" dirty="0">
                          <a:effectLst/>
                        </a:rPr>
                        <a:t>Customer + Shop + Courier interact</a:t>
                      </a:r>
                    </a:p>
                  </a:txBody>
                  <a:tcPr marL="60327" marR="60327" marT="60327" marB="60327" anchor="ctr"/>
                </a:tc>
                <a:extLst>
                  <a:ext uri="{0D108BD9-81ED-4DB2-BD59-A6C34878D82A}">
                    <a16:rowId xmlns:a16="http://schemas.microsoft.com/office/drawing/2014/main" val="4201500768"/>
                  </a:ext>
                </a:extLst>
              </a:tr>
            </a:tbl>
          </a:graphicData>
        </a:graphic>
      </p:graphicFrame>
    </p:spTree>
    <p:extLst>
      <p:ext uri="{BB962C8B-B14F-4D97-AF65-F5344CB8AC3E}">
        <p14:creationId xmlns:p14="http://schemas.microsoft.com/office/powerpoint/2010/main" val="11991524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F966DB-8E36-3068-B1CB-1E5F5EA574D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B4BDBA-6335-864B-AF19-58C95E17E0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E2FE25E6-E4C5-EFB4-5C04-BDD024D3553A}"/>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Durable Execution</a:t>
            </a:r>
          </a:p>
        </p:txBody>
      </p:sp>
      <p:sp>
        <p:nvSpPr>
          <p:cNvPr id="12" name="Rectangle 11">
            <a:extLst>
              <a:ext uri="{FF2B5EF4-FFF2-40B4-BE49-F238E27FC236}">
                <a16:creationId xmlns:a16="http://schemas.microsoft.com/office/drawing/2014/main" id="{698BA703-5193-C024-0A35-877E1C227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0B18C981-68FE-6C90-ABFE-652FDF333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BEECFC6-1E27-A5C8-690A-1C129717196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147</a:t>
            </a:fld>
            <a:endParaRPr lang="en-US"/>
          </a:p>
        </p:txBody>
      </p:sp>
    </p:spTree>
    <p:extLst>
      <p:ext uri="{BB962C8B-B14F-4D97-AF65-F5344CB8AC3E}">
        <p14:creationId xmlns:p14="http://schemas.microsoft.com/office/powerpoint/2010/main" val="27914405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C94D3-AFEA-A1AF-A8C2-805D70BA4416}"/>
              </a:ext>
            </a:extLst>
          </p:cNvPr>
          <p:cNvSpPr>
            <a:spLocks noGrp="1"/>
          </p:cNvSpPr>
          <p:nvPr>
            <p:ph type="title"/>
          </p:nvPr>
        </p:nvSpPr>
        <p:spPr/>
        <p:txBody>
          <a:bodyPr>
            <a:normAutofit fontScale="90000"/>
          </a:bodyPr>
          <a:lstStyle/>
          <a:p>
            <a:r>
              <a:rPr lang="en-GB" dirty="0">
                <a:latin typeface="Chalkboard" panose="03050602040202020205" pitchFamily="66" charset="77"/>
              </a:rPr>
              <a:t>Durable Execution</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B45583A7-D19A-A41E-9B2D-2728C57D09DF}"/>
              </a:ext>
            </a:extLst>
          </p:cNvPr>
          <p:cNvSpPr>
            <a:spLocks noGrp="1"/>
          </p:cNvSpPr>
          <p:nvPr>
            <p:ph idx="1"/>
          </p:nvPr>
        </p:nvSpPr>
        <p:spPr>
          <a:xfrm>
            <a:off x="457200" y="1417638"/>
            <a:ext cx="7990184" cy="401474"/>
          </a:xfrm>
        </p:spPr>
        <p:txBody>
          <a:bodyPr>
            <a:noAutofit/>
          </a:bodyPr>
          <a:lstStyle/>
          <a:p>
            <a:pPr marL="0" indent="0">
              <a:buNone/>
            </a:pPr>
            <a:r>
              <a:rPr lang="en-GB" sz="1800" dirty="0">
                <a:latin typeface="Chalkboard" panose="03050602040202020205" pitchFamily="66" charset="77"/>
              </a:rPr>
              <a:t>Long-running processes must:</a:t>
            </a:r>
          </a:p>
          <a:p>
            <a:endParaRPr lang="en-US" sz="1800" dirty="0">
              <a:latin typeface="Chalkboard" panose="03050602040202020205" pitchFamily="66" charset="77"/>
            </a:endParaRPr>
          </a:p>
        </p:txBody>
      </p:sp>
      <p:sp>
        <p:nvSpPr>
          <p:cNvPr id="5" name="TextBox 4">
            <a:extLst>
              <a:ext uri="{FF2B5EF4-FFF2-40B4-BE49-F238E27FC236}">
                <a16:creationId xmlns:a16="http://schemas.microsoft.com/office/drawing/2014/main" id="{B49A1440-1C01-4DDF-BE6A-2BF046F858B0}"/>
              </a:ext>
            </a:extLst>
          </p:cNvPr>
          <p:cNvSpPr txBox="1"/>
          <p:nvPr/>
        </p:nvSpPr>
        <p:spPr>
          <a:xfrm>
            <a:off x="333078" y="1845087"/>
            <a:ext cx="4574511" cy="300082"/>
          </a:xfrm>
          <a:prstGeom prst="rect">
            <a:avLst/>
          </a:prstGeom>
          <a:noFill/>
        </p:spPr>
        <p:txBody>
          <a:bodyPr wrap="square">
            <a:spAutoFit/>
          </a:bodyPr>
          <a:lstStyle/>
          <a:p>
            <a:pPr marL="557213" lvl="1" indent="-214313">
              <a:buFont typeface="Arial" panose="020B0604020202020204" pitchFamily="34" charset="0"/>
              <a:buChar char="•"/>
            </a:pPr>
            <a:r>
              <a:rPr lang="en-GB" sz="1350" dirty="0">
                <a:latin typeface="Chalkboard" panose="03050602040202020205" pitchFamily="66" charset="77"/>
              </a:rPr>
              <a:t>Survive restarts</a:t>
            </a:r>
          </a:p>
        </p:txBody>
      </p:sp>
      <p:sp>
        <p:nvSpPr>
          <p:cNvPr id="7" name="TextBox 6">
            <a:extLst>
              <a:ext uri="{FF2B5EF4-FFF2-40B4-BE49-F238E27FC236}">
                <a16:creationId xmlns:a16="http://schemas.microsoft.com/office/drawing/2014/main" id="{E1B572B4-3549-D264-3D00-441052D885F8}"/>
              </a:ext>
            </a:extLst>
          </p:cNvPr>
          <p:cNvSpPr txBox="1"/>
          <p:nvPr/>
        </p:nvSpPr>
        <p:spPr>
          <a:xfrm>
            <a:off x="333078" y="2209281"/>
            <a:ext cx="4574511" cy="300082"/>
          </a:xfrm>
          <a:prstGeom prst="rect">
            <a:avLst/>
          </a:prstGeom>
          <a:noFill/>
        </p:spPr>
        <p:txBody>
          <a:bodyPr wrap="square">
            <a:spAutoFit/>
          </a:bodyPr>
          <a:lstStyle/>
          <a:p>
            <a:pPr marL="557213" lvl="1" indent="-214313">
              <a:buFont typeface="Arial" panose="020B0604020202020204" pitchFamily="34" charset="0"/>
              <a:buChar char="•"/>
            </a:pPr>
            <a:r>
              <a:rPr lang="en-GB" sz="1350" dirty="0">
                <a:latin typeface="Chalkboard" panose="03050602040202020205" pitchFamily="66" charset="77"/>
              </a:rPr>
              <a:t>Handle retries and failures</a:t>
            </a:r>
          </a:p>
        </p:txBody>
      </p:sp>
      <p:sp>
        <p:nvSpPr>
          <p:cNvPr id="9" name="TextBox 8">
            <a:extLst>
              <a:ext uri="{FF2B5EF4-FFF2-40B4-BE49-F238E27FC236}">
                <a16:creationId xmlns:a16="http://schemas.microsoft.com/office/drawing/2014/main" id="{F6AF4318-F4F5-A5EF-CD9E-7B2BE49DFE58}"/>
              </a:ext>
            </a:extLst>
          </p:cNvPr>
          <p:cNvSpPr txBox="1"/>
          <p:nvPr/>
        </p:nvSpPr>
        <p:spPr>
          <a:xfrm>
            <a:off x="333078" y="2573476"/>
            <a:ext cx="5618285" cy="300082"/>
          </a:xfrm>
          <a:prstGeom prst="rect">
            <a:avLst/>
          </a:prstGeom>
          <a:noFill/>
        </p:spPr>
        <p:txBody>
          <a:bodyPr wrap="square">
            <a:spAutoFit/>
          </a:bodyPr>
          <a:lstStyle/>
          <a:p>
            <a:pPr marL="557213" lvl="1" indent="-214313">
              <a:buFont typeface="Arial" panose="020B0604020202020204" pitchFamily="34" charset="0"/>
              <a:buChar char="•"/>
            </a:pPr>
            <a:r>
              <a:rPr lang="en-GB" sz="1350" dirty="0">
                <a:latin typeface="Chalkboard" panose="03050602040202020205" pitchFamily="66" charset="77"/>
              </a:rPr>
              <a:t>Resume after waiting (e.g., waiting for payment or a courier)</a:t>
            </a:r>
          </a:p>
        </p:txBody>
      </p:sp>
      <p:sp>
        <p:nvSpPr>
          <p:cNvPr id="11" name="TextBox 10">
            <a:extLst>
              <a:ext uri="{FF2B5EF4-FFF2-40B4-BE49-F238E27FC236}">
                <a16:creationId xmlns:a16="http://schemas.microsoft.com/office/drawing/2014/main" id="{36DA487F-96B5-3C98-2D25-DBC4A9F1CA7D}"/>
              </a:ext>
            </a:extLst>
          </p:cNvPr>
          <p:cNvSpPr txBox="1"/>
          <p:nvPr/>
        </p:nvSpPr>
        <p:spPr>
          <a:xfrm>
            <a:off x="604383" y="3120091"/>
            <a:ext cx="7493723" cy="507831"/>
          </a:xfrm>
          <a:prstGeom prst="rect">
            <a:avLst/>
          </a:prstGeom>
          <a:noFill/>
        </p:spPr>
        <p:txBody>
          <a:bodyPr wrap="square">
            <a:spAutoFit/>
          </a:bodyPr>
          <a:lstStyle/>
          <a:p>
            <a:r>
              <a:rPr lang="en-GB" sz="1350" dirty="0">
                <a:latin typeface="Chalkboard" panose="03050602040202020205" pitchFamily="66" charset="77"/>
              </a:rPr>
              <a:t>Durable execution = we </a:t>
            </a:r>
            <a:r>
              <a:rPr lang="en-GB" sz="1350" b="1" dirty="0">
                <a:latin typeface="Chalkboard" panose="03050602040202020205" pitchFamily="66" charset="77"/>
              </a:rPr>
              <a:t>persist activity state</a:t>
            </a:r>
            <a:r>
              <a:rPr lang="en-GB" sz="1350" dirty="0">
                <a:latin typeface="Chalkboard" panose="03050602040202020205" pitchFamily="66" charset="77"/>
              </a:rPr>
              <a:t> to indicate which steps in a sequence have been completed, when we are awaiting an event etc.</a:t>
            </a:r>
          </a:p>
        </p:txBody>
      </p:sp>
    </p:spTree>
    <p:extLst>
      <p:ext uri="{BB962C8B-B14F-4D97-AF65-F5344CB8AC3E}">
        <p14:creationId xmlns:p14="http://schemas.microsoft.com/office/powerpoint/2010/main" val="364399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E58B1-07F0-E8E4-3B3B-1B8FA9AB31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44DAF8-2EA7-CBD2-F381-3EB9DF9D69EE}"/>
              </a:ext>
            </a:extLst>
          </p:cNvPr>
          <p:cNvSpPr>
            <a:spLocks noGrp="1"/>
          </p:cNvSpPr>
          <p:nvPr>
            <p:ph type="title"/>
          </p:nvPr>
        </p:nvSpPr>
        <p:spPr/>
        <p:txBody>
          <a:bodyPr>
            <a:normAutofit fontScale="90000"/>
          </a:bodyPr>
          <a:lstStyle/>
          <a:p>
            <a:r>
              <a:rPr lang="en-GB" dirty="0">
                <a:latin typeface="Chalkboard" panose="03050602040202020205" pitchFamily="66" charset="77"/>
              </a:rPr>
              <a:t>Activities and Resources</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B51B52A5-3213-2632-9B94-CFFC25571B6D}"/>
              </a:ext>
            </a:extLst>
          </p:cNvPr>
          <p:cNvSpPr>
            <a:spLocks noGrp="1"/>
          </p:cNvSpPr>
          <p:nvPr>
            <p:ph idx="1"/>
          </p:nvPr>
        </p:nvSpPr>
        <p:spPr>
          <a:xfrm>
            <a:off x="459486" y="2143900"/>
            <a:ext cx="7990184" cy="401474"/>
          </a:xfrm>
        </p:spPr>
        <p:txBody>
          <a:bodyPr>
            <a:normAutofit fontScale="47500" lnSpcReduction="20000"/>
          </a:bodyPr>
          <a:lstStyle/>
          <a:p>
            <a:pPr marL="0" indent="0">
              <a:buNone/>
            </a:pPr>
            <a:r>
              <a:rPr lang="en-GB" dirty="0">
                <a:latin typeface="Chalkboard" panose="03050602040202020205" pitchFamily="66" charset="77"/>
              </a:rPr>
              <a:t>Broadly, a software component manages </a:t>
            </a:r>
            <a:r>
              <a:rPr lang="en-GB" i="1" dirty="0">
                <a:latin typeface="Chalkboard" panose="03050602040202020205" pitchFamily="66" charset="77"/>
              </a:rPr>
              <a:t>activities</a:t>
            </a:r>
            <a:r>
              <a:rPr lang="en-GB" dirty="0">
                <a:latin typeface="Chalkboard" panose="03050602040202020205" pitchFamily="66" charset="77"/>
              </a:rPr>
              <a:t> and </a:t>
            </a:r>
            <a:r>
              <a:rPr lang="en-GB" i="1" dirty="0">
                <a:latin typeface="Chalkboard" panose="03050602040202020205" pitchFamily="66" charset="77"/>
              </a:rPr>
              <a:t>resources</a:t>
            </a:r>
            <a:r>
              <a:rPr lang="en-GB" dirty="0">
                <a:latin typeface="Chalkboard" panose="03050602040202020205" pitchFamily="66" charset="77"/>
              </a:rPr>
              <a:t> [Pat Helland].</a:t>
            </a:r>
          </a:p>
          <a:p>
            <a:endParaRPr lang="en-US" dirty="0">
              <a:latin typeface="Chalkboard" panose="03050602040202020205" pitchFamily="66" charset="77"/>
            </a:endParaRPr>
          </a:p>
        </p:txBody>
      </p:sp>
      <p:sp>
        <p:nvSpPr>
          <p:cNvPr id="5" name="TextBox 4">
            <a:extLst>
              <a:ext uri="{FF2B5EF4-FFF2-40B4-BE49-F238E27FC236}">
                <a16:creationId xmlns:a16="http://schemas.microsoft.com/office/drawing/2014/main" id="{C07A8073-3610-2628-4E2B-5E589A9F670D}"/>
              </a:ext>
            </a:extLst>
          </p:cNvPr>
          <p:cNvSpPr txBox="1"/>
          <p:nvPr/>
        </p:nvSpPr>
        <p:spPr>
          <a:xfrm>
            <a:off x="335364" y="2571349"/>
            <a:ext cx="7427097" cy="300082"/>
          </a:xfrm>
          <a:prstGeom prst="rect">
            <a:avLst/>
          </a:prstGeom>
          <a:noFill/>
        </p:spPr>
        <p:txBody>
          <a:bodyPr wrap="square">
            <a:spAutoFit/>
          </a:bodyPr>
          <a:lstStyle/>
          <a:p>
            <a:pPr marL="557213" lvl="1" indent="-214313">
              <a:buFont typeface="Arial" panose="020B0604020202020204" pitchFamily="34" charset="0"/>
              <a:buChar char="•"/>
            </a:pPr>
            <a:r>
              <a:rPr lang="en-GB" sz="1350" b="1" dirty="0">
                <a:latin typeface="Chalkboard" panose="03050602040202020205" pitchFamily="66" charset="77"/>
              </a:rPr>
              <a:t>Resources</a:t>
            </a:r>
            <a:r>
              <a:rPr lang="en-GB" sz="1350" dirty="0">
                <a:latin typeface="Chalkboard" panose="03050602040202020205" pitchFamily="66" charset="77"/>
              </a:rPr>
              <a:t>: domain concepts we manage, like restaurants, couriers, and customers.</a:t>
            </a:r>
          </a:p>
        </p:txBody>
      </p:sp>
      <p:sp>
        <p:nvSpPr>
          <p:cNvPr id="7" name="TextBox 6">
            <a:extLst>
              <a:ext uri="{FF2B5EF4-FFF2-40B4-BE49-F238E27FC236}">
                <a16:creationId xmlns:a16="http://schemas.microsoft.com/office/drawing/2014/main" id="{0FF4B3C9-A01F-8197-626B-E1CFA1BB9D95}"/>
              </a:ext>
            </a:extLst>
          </p:cNvPr>
          <p:cNvSpPr txBox="1"/>
          <p:nvPr/>
        </p:nvSpPr>
        <p:spPr>
          <a:xfrm>
            <a:off x="335364" y="2935543"/>
            <a:ext cx="7268071" cy="300082"/>
          </a:xfrm>
          <a:prstGeom prst="rect">
            <a:avLst/>
          </a:prstGeom>
          <a:noFill/>
        </p:spPr>
        <p:txBody>
          <a:bodyPr wrap="square">
            <a:spAutoFit/>
          </a:bodyPr>
          <a:lstStyle/>
          <a:p>
            <a:pPr marL="557213" lvl="1" indent="-214313">
              <a:buFont typeface="Arial" panose="020B0604020202020204" pitchFamily="34" charset="0"/>
              <a:buChar char="•"/>
            </a:pPr>
            <a:r>
              <a:rPr lang="en-GB" sz="1350" b="1" dirty="0">
                <a:latin typeface="Chalkboard" panose="03050602040202020205" pitchFamily="66" charset="77"/>
              </a:rPr>
              <a:t>Activities</a:t>
            </a:r>
            <a:r>
              <a:rPr lang="en-GB" sz="1350" dirty="0">
                <a:latin typeface="Chalkboard" panose="03050602040202020205" pitchFamily="66" charset="77"/>
              </a:rPr>
              <a:t>: one or more sequences for our interaction with our resources.</a:t>
            </a:r>
          </a:p>
        </p:txBody>
      </p:sp>
      <p:sp>
        <p:nvSpPr>
          <p:cNvPr id="9" name="TextBox 8">
            <a:extLst>
              <a:ext uri="{FF2B5EF4-FFF2-40B4-BE49-F238E27FC236}">
                <a16:creationId xmlns:a16="http://schemas.microsoft.com/office/drawing/2014/main" id="{4D1BD300-426E-8AFB-1F42-4A1BD735CE68}"/>
              </a:ext>
            </a:extLst>
          </p:cNvPr>
          <p:cNvSpPr txBox="1"/>
          <p:nvPr/>
        </p:nvSpPr>
        <p:spPr>
          <a:xfrm>
            <a:off x="335364" y="3299739"/>
            <a:ext cx="7427096" cy="507831"/>
          </a:xfrm>
          <a:prstGeom prst="rect">
            <a:avLst/>
          </a:prstGeom>
          <a:noFill/>
        </p:spPr>
        <p:txBody>
          <a:bodyPr wrap="square">
            <a:spAutoFit/>
          </a:bodyPr>
          <a:lstStyle/>
          <a:p>
            <a:pPr marL="557213" lvl="1" indent="-214313">
              <a:buFont typeface="Arial" panose="020B0604020202020204" pitchFamily="34" charset="0"/>
              <a:buChar char="•"/>
            </a:pPr>
            <a:r>
              <a:rPr lang="en-GB" sz="1350" dirty="0">
                <a:latin typeface="Chalkboard" panose="03050602040202020205" pitchFamily="66" charset="77"/>
              </a:rPr>
              <a:t>In response to the </a:t>
            </a:r>
            <a:r>
              <a:rPr lang="en-GB" sz="1350" i="1" dirty="0">
                <a:latin typeface="Chalkboard" panose="03050602040202020205" pitchFamily="66" charset="77"/>
              </a:rPr>
              <a:t>token</a:t>
            </a:r>
            <a:r>
              <a:rPr lang="en-GB" sz="1350" dirty="0">
                <a:latin typeface="Chalkboard" panose="03050602040202020205" pitchFamily="66" charset="77"/>
              </a:rPr>
              <a:t> moving through the sequence we update resources, and the activity to indicate our progress through the sequence.</a:t>
            </a:r>
          </a:p>
        </p:txBody>
      </p:sp>
      <p:sp>
        <p:nvSpPr>
          <p:cNvPr id="11" name="TextBox 10">
            <a:extLst>
              <a:ext uri="{FF2B5EF4-FFF2-40B4-BE49-F238E27FC236}">
                <a16:creationId xmlns:a16="http://schemas.microsoft.com/office/drawing/2014/main" id="{11205AD8-422B-C9FE-4A3A-3C0FEDB2357C}"/>
              </a:ext>
            </a:extLst>
          </p:cNvPr>
          <p:cNvSpPr txBox="1"/>
          <p:nvPr/>
        </p:nvSpPr>
        <p:spPr>
          <a:xfrm>
            <a:off x="606670" y="4191545"/>
            <a:ext cx="6996764" cy="300082"/>
          </a:xfrm>
          <a:prstGeom prst="rect">
            <a:avLst/>
          </a:prstGeom>
          <a:noFill/>
        </p:spPr>
        <p:txBody>
          <a:bodyPr wrap="square">
            <a:spAutoFit/>
          </a:bodyPr>
          <a:lstStyle/>
          <a:p>
            <a:r>
              <a:rPr lang="en-GB" sz="1350" dirty="0">
                <a:latin typeface="Chalkboard" panose="03050602040202020205" pitchFamily="66" charset="77"/>
              </a:rPr>
              <a:t>The implementation question is: where does our activity state live, and who updates it?</a:t>
            </a:r>
          </a:p>
        </p:txBody>
      </p:sp>
    </p:spTree>
    <p:extLst>
      <p:ext uri="{BB962C8B-B14F-4D97-AF65-F5344CB8AC3E}">
        <p14:creationId xmlns:p14="http://schemas.microsoft.com/office/powerpoint/2010/main" val="113751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Request-Reaction (Command-Acknowledgement)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5217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7322E-8DBA-C837-730B-C552FA0D803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43B82F-E918-9884-3016-79BCE8252F4D}"/>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D8DEC0A7-306F-DCDC-D287-EDAD97A95EDA}"/>
              </a:ext>
            </a:extLst>
          </p:cNvPr>
          <p:cNvSpPr>
            <a:spLocks noGrp="1"/>
          </p:cNvSpPr>
          <p:nvPr>
            <p:ph type="sldNum" sz="quarter" idx="12"/>
          </p:nvPr>
        </p:nvSpPr>
        <p:spPr/>
        <p:txBody>
          <a:bodyPr/>
          <a:lstStyle/>
          <a:p>
            <a:fld id="{53C7D256-7CB4-8D4B-B359-120D79D46DFF}" type="slidenum">
              <a:rPr lang="en-US" smtClean="0"/>
              <a:t>150</a:t>
            </a:fld>
            <a:endParaRPr lang="en-US"/>
          </a:p>
        </p:txBody>
      </p:sp>
      <p:sp>
        <p:nvSpPr>
          <p:cNvPr id="9" name="Rounded Rectangle 8">
            <a:extLst>
              <a:ext uri="{FF2B5EF4-FFF2-40B4-BE49-F238E27FC236}">
                <a16:creationId xmlns:a16="http://schemas.microsoft.com/office/drawing/2014/main" id="{575A33D4-BDD5-7CEF-A402-423DDE24D4DE}"/>
              </a:ext>
            </a:extLst>
          </p:cNvPr>
          <p:cNvSpPr/>
          <p:nvPr/>
        </p:nvSpPr>
        <p:spPr>
          <a:xfrm>
            <a:off x="3790828" y="687449"/>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9927748-A68C-D3B6-85B7-A2C6C255EDCC}"/>
              </a:ext>
            </a:extLst>
          </p:cNvPr>
          <p:cNvSpPr txBox="1"/>
          <p:nvPr/>
        </p:nvSpPr>
        <p:spPr>
          <a:xfrm>
            <a:off x="4193362" y="699573"/>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CEBF6317-BA49-9594-830C-FB6387199145}"/>
              </a:ext>
            </a:extLst>
          </p:cNvPr>
          <p:cNvSpPr/>
          <p:nvPr/>
        </p:nvSpPr>
        <p:spPr>
          <a:xfrm>
            <a:off x="7170884" y="1334505"/>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C5F65BFA-22DF-3C08-515F-0347FAE9BBBA}"/>
              </a:ext>
            </a:extLst>
          </p:cNvPr>
          <p:cNvCxnSpPr>
            <a:cxnSpLocks/>
          </p:cNvCxnSpPr>
          <p:nvPr/>
        </p:nvCxnSpPr>
        <p:spPr>
          <a:xfrm>
            <a:off x="5417609" y="1786393"/>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12470A1-28A0-3ABF-A402-2479DB1DAF39}"/>
              </a:ext>
            </a:extLst>
          </p:cNvPr>
          <p:cNvSpPr txBox="1"/>
          <p:nvPr/>
        </p:nvSpPr>
        <p:spPr>
          <a:xfrm>
            <a:off x="7356069" y="1454684"/>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CEDEBBF3-2186-0DC7-D9D0-5E0A89329508}"/>
              </a:ext>
            </a:extLst>
          </p:cNvPr>
          <p:cNvCxnSpPr>
            <a:cxnSpLocks/>
          </p:cNvCxnSpPr>
          <p:nvPr/>
        </p:nvCxnSpPr>
        <p:spPr>
          <a:xfrm>
            <a:off x="5492747" y="159776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EB0A8BC-31FC-E287-2116-C7656CA86E6A}"/>
              </a:ext>
            </a:extLst>
          </p:cNvPr>
          <p:cNvSpPr txBox="1"/>
          <p:nvPr/>
        </p:nvSpPr>
        <p:spPr>
          <a:xfrm>
            <a:off x="5453722" y="1237753"/>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AA6405F3-2FD5-D8A1-68B0-E83F79A19938}"/>
              </a:ext>
            </a:extLst>
          </p:cNvPr>
          <p:cNvCxnSpPr>
            <a:cxnSpLocks/>
          </p:cNvCxnSpPr>
          <p:nvPr/>
        </p:nvCxnSpPr>
        <p:spPr>
          <a:xfrm>
            <a:off x="5400879" y="226939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1853F4F-DDC3-35D8-54A3-A6F5B3CD0BD0}"/>
              </a:ext>
            </a:extLst>
          </p:cNvPr>
          <p:cNvCxnSpPr>
            <a:cxnSpLocks/>
          </p:cNvCxnSpPr>
          <p:nvPr/>
        </p:nvCxnSpPr>
        <p:spPr>
          <a:xfrm flipH="1">
            <a:off x="5520631" y="2145170"/>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F19B55A-C7DF-D870-028B-AAF4AC96744F}"/>
              </a:ext>
            </a:extLst>
          </p:cNvPr>
          <p:cNvSpPr txBox="1"/>
          <p:nvPr/>
        </p:nvSpPr>
        <p:spPr>
          <a:xfrm>
            <a:off x="5498132" y="1852956"/>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638403AA-A775-99FD-5F76-226AD7814581}"/>
              </a:ext>
            </a:extLst>
          </p:cNvPr>
          <p:cNvSpPr/>
          <p:nvPr/>
        </p:nvSpPr>
        <p:spPr>
          <a:xfrm>
            <a:off x="7200120" y="2811248"/>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0C646CF3-8922-EB5E-91E5-7E724DFE27B9}"/>
              </a:ext>
            </a:extLst>
          </p:cNvPr>
          <p:cNvSpPr txBox="1"/>
          <p:nvPr/>
        </p:nvSpPr>
        <p:spPr>
          <a:xfrm>
            <a:off x="7356069" y="2951564"/>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B10513CE-3EA0-8A41-D41A-04E1BCB300FE}"/>
              </a:ext>
            </a:extLst>
          </p:cNvPr>
          <p:cNvCxnSpPr>
            <a:cxnSpLocks/>
          </p:cNvCxnSpPr>
          <p:nvPr/>
        </p:nvCxnSpPr>
        <p:spPr>
          <a:xfrm>
            <a:off x="5468111" y="329622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B760D27-13B5-97D2-8A9D-89D7837DF97D}"/>
              </a:ext>
            </a:extLst>
          </p:cNvPr>
          <p:cNvCxnSpPr>
            <a:cxnSpLocks/>
          </p:cNvCxnSpPr>
          <p:nvPr/>
        </p:nvCxnSpPr>
        <p:spPr>
          <a:xfrm>
            <a:off x="5548634" y="317722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A27A818-8485-DB6F-4CFE-1855768D149B}"/>
              </a:ext>
            </a:extLst>
          </p:cNvPr>
          <p:cNvSpPr txBox="1"/>
          <p:nvPr/>
        </p:nvSpPr>
        <p:spPr>
          <a:xfrm>
            <a:off x="5504224" y="2859230"/>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DCAC1A90-04A4-F6D6-78AC-C2497FD0C936}"/>
              </a:ext>
            </a:extLst>
          </p:cNvPr>
          <p:cNvCxnSpPr>
            <a:cxnSpLocks/>
          </p:cNvCxnSpPr>
          <p:nvPr/>
        </p:nvCxnSpPr>
        <p:spPr>
          <a:xfrm>
            <a:off x="5451381" y="376327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04B2DC4-5C4F-C565-FB25-D34EECB1F4D1}"/>
              </a:ext>
            </a:extLst>
          </p:cNvPr>
          <p:cNvCxnSpPr>
            <a:cxnSpLocks/>
          </p:cNvCxnSpPr>
          <p:nvPr/>
        </p:nvCxnSpPr>
        <p:spPr>
          <a:xfrm flipH="1">
            <a:off x="5571133" y="363905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EF26ACE-DBFF-A2FE-B12F-34399A11BB5E}"/>
              </a:ext>
            </a:extLst>
          </p:cNvPr>
          <p:cNvSpPr txBox="1"/>
          <p:nvPr/>
        </p:nvSpPr>
        <p:spPr>
          <a:xfrm>
            <a:off x="5548634" y="3346838"/>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C021AC6A-E5C0-292B-FD09-5705DED3236A}"/>
              </a:ext>
            </a:extLst>
          </p:cNvPr>
          <p:cNvSpPr/>
          <p:nvPr/>
        </p:nvSpPr>
        <p:spPr>
          <a:xfrm>
            <a:off x="4440106" y="1180339"/>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02940A5A-375B-5524-F9D3-FAF061E0AD90}"/>
              </a:ext>
            </a:extLst>
          </p:cNvPr>
          <p:cNvSpPr/>
          <p:nvPr/>
        </p:nvSpPr>
        <p:spPr>
          <a:xfrm>
            <a:off x="4416181" y="3955973"/>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F1F4BFBA-37AD-4884-336A-7FC66F64CD6E}"/>
              </a:ext>
            </a:extLst>
          </p:cNvPr>
          <p:cNvCxnSpPr>
            <a:cxnSpLocks/>
            <a:stCxn id="58" idx="4"/>
            <a:endCxn id="64" idx="0"/>
          </p:cNvCxnSpPr>
          <p:nvPr/>
        </p:nvCxnSpPr>
        <p:spPr>
          <a:xfrm flipH="1">
            <a:off x="4541460" y="1352082"/>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7839F94-6B25-DF01-BB77-562768D92E3D}"/>
              </a:ext>
            </a:extLst>
          </p:cNvPr>
          <p:cNvCxnSpPr>
            <a:cxnSpLocks/>
            <a:stCxn id="64" idx="2"/>
            <a:endCxn id="70" idx="0"/>
          </p:cNvCxnSpPr>
          <p:nvPr/>
        </p:nvCxnSpPr>
        <p:spPr>
          <a:xfrm>
            <a:off x="4541460" y="2292811"/>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3D2A877-B984-F9A7-483C-AB20A82EB3F8}"/>
              </a:ext>
            </a:extLst>
          </p:cNvPr>
          <p:cNvSpPr txBox="1"/>
          <p:nvPr/>
        </p:nvSpPr>
        <p:spPr>
          <a:xfrm>
            <a:off x="4169873" y="1862605"/>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99A98A2D-4B29-0254-FF72-F81D6560866F}"/>
              </a:ext>
            </a:extLst>
          </p:cNvPr>
          <p:cNvSpPr/>
          <p:nvPr/>
        </p:nvSpPr>
        <p:spPr>
          <a:xfrm>
            <a:off x="4100588" y="181031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03E5339A-9CB4-C069-3E64-93E7472CBDB3}"/>
              </a:ext>
            </a:extLst>
          </p:cNvPr>
          <p:cNvSpPr txBox="1"/>
          <p:nvPr/>
        </p:nvSpPr>
        <p:spPr>
          <a:xfrm>
            <a:off x="4177184" y="3340344"/>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DA8F31-8682-2A4C-5681-FCD78B88ED63}"/>
              </a:ext>
            </a:extLst>
          </p:cNvPr>
          <p:cNvSpPr/>
          <p:nvPr/>
        </p:nvSpPr>
        <p:spPr>
          <a:xfrm>
            <a:off x="4107900" y="327222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2567C352-9142-62B6-85B3-F9842FD4F90D}"/>
              </a:ext>
            </a:extLst>
          </p:cNvPr>
          <p:cNvCxnSpPr>
            <a:cxnSpLocks/>
            <a:stCxn id="70" idx="2"/>
            <a:endCxn id="59" idx="0"/>
          </p:cNvCxnSpPr>
          <p:nvPr/>
        </p:nvCxnSpPr>
        <p:spPr>
          <a:xfrm>
            <a:off x="4548772" y="3754716"/>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0CB4451-C1A7-59BE-469D-2E4735E35F6D}"/>
              </a:ext>
            </a:extLst>
          </p:cNvPr>
          <p:cNvSpPr txBox="1"/>
          <p:nvPr/>
        </p:nvSpPr>
        <p:spPr>
          <a:xfrm>
            <a:off x="287641" y="1099428"/>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response to a trigger, we orchestrate the 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ctivities (usually Task)</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flow updating those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resources that we own.</a:t>
            </a:r>
          </a:p>
        </p:txBody>
      </p:sp>
      <p:cxnSp>
        <p:nvCxnSpPr>
          <p:cNvPr id="84" name="Straight Arrow Connector 83">
            <a:extLst>
              <a:ext uri="{FF2B5EF4-FFF2-40B4-BE49-F238E27FC236}">
                <a16:creationId xmlns:a16="http://schemas.microsoft.com/office/drawing/2014/main" id="{0884CC6B-E827-02C9-DAAE-9288C1ACBA4C}"/>
              </a:ext>
            </a:extLst>
          </p:cNvPr>
          <p:cNvCxnSpPr>
            <a:cxnSpLocks/>
            <a:stCxn id="83" idx="0"/>
            <a:endCxn id="58" idx="1"/>
          </p:cNvCxnSpPr>
          <p:nvPr/>
        </p:nvCxnSpPr>
        <p:spPr>
          <a:xfrm>
            <a:off x="1964861" y="1099428"/>
            <a:ext cx="2505136" cy="1060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021D80AA-CA20-F562-DCB9-3C2D79F69C95}"/>
              </a:ext>
            </a:extLst>
          </p:cNvPr>
          <p:cNvSpPr txBox="1"/>
          <p:nvPr/>
        </p:nvSpPr>
        <p:spPr>
          <a:xfrm>
            <a:off x="287641" y="2090019"/>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Our workflow has to store the state associated with the token – where are we in the flow? </a:t>
            </a:r>
          </a:p>
        </p:txBody>
      </p:sp>
      <p:cxnSp>
        <p:nvCxnSpPr>
          <p:cNvPr id="89" name="Straight Arrow Connector 88">
            <a:extLst>
              <a:ext uri="{FF2B5EF4-FFF2-40B4-BE49-F238E27FC236}">
                <a16:creationId xmlns:a16="http://schemas.microsoft.com/office/drawing/2014/main" id="{6835DE2E-A549-1FD8-814D-81517ED643CE}"/>
              </a:ext>
            </a:extLst>
          </p:cNvPr>
          <p:cNvCxnSpPr>
            <a:cxnSpLocks/>
            <a:stCxn id="88" idx="0"/>
            <a:endCxn id="62" idx="1"/>
          </p:cNvCxnSpPr>
          <p:nvPr/>
        </p:nvCxnSpPr>
        <p:spPr>
          <a:xfrm flipV="1">
            <a:off x="1964861" y="2047271"/>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A69D9C6-6C66-9487-6AEC-52733D9AD4A8}"/>
              </a:ext>
            </a:extLst>
          </p:cNvPr>
          <p:cNvSpPr txBox="1"/>
          <p:nvPr/>
        </p:nvSpPr>
        <p:spPr>
          <a:xfrm>
            <a:off x="299815" y="3177220"/>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a choreography - the messages that we exchange with other participants who run their own flows in response</a:t>
            </a:r>
          </a:p>
        </p:txBody>
      </p:sp>
      <p:cxnSp>
        <p:nvCxnSpPr>
          <p:cNvPr id="92" name="Straight Arrow Connector 91">
            <a:extLst>
              <a:ext uri="{FF2B5EF4-FFF2-40B4-BE49-F238E27FC236}">
                <a16:creationId xmlns:a16="http://schemas.microsoft.com/office/drawing/2014/main" id="{A5EE0A8C-AAFB-8273-EF2B-D83E44ABB59A}"/>
              </a:ext>
            </a:extLst>
          </p:cNvPr>
          <p:cNvCxnSpPr>
            <a:cxnSpLocks/>
            <a:stCxn id="91" idx="0"/>
          </p:cNvCxnSpPr>
          <p:nvPr/>
        </p:nvCxnSpPr>
        <p:spPr>
          <a:xfrm flipV="1">
            <a:off x="1977035" y="689566"/>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24A15FA-061D-6DF2-4679-FA20783FD6A8}"/>
              </a:ext>
            </a:extLst>
          </p:cNvPr>
          <p:cNvCxnSpPr>
            <a:cxnSpLocks/>
            <a:stCxn id="91" idx="0"/>
          </p:cNvCxnSpPr>
          <p:nvPr/>
        </p:nvCxnSpPr>
        <p:spPr>
          <a:xfrm flipV="1">
            <a:off x="1977035" y="1239343"/>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491DCEB-EAC7-0D55-34A0-86D4C2677522}"/>
              </a:ext>
            </a:extLst>
          </p:cNvPr>
          <p:cNvCxnSpPr>
            <a:cxnSpLocks/>
          </p:cNvCxnSpPr>
          <p:nvPr/>
        </p:nvCxnSpPr>
        <p:spPr>
          <a:xfrm flipV="1">
            <a:off x="2021485" y="2411288"/>
            <a:ext cx="3812861" cy="13363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78DECF2-CB8E-0D17-2BA3-57DADC7BBEF9}"/>
              </a:ext>
            </a:extLst>
          </p:cNvPr>
          <p:cNvCxnSpPr>
            <a:cxnSpLocks/>
          </p:cNvCxnSpPr>
          <p:nvPr/>
        </p:nvCxnSpPr>
        <p:spPr>
          <a:xfrm flipV="1">
            <a:off x="2027606" y="3197147"/>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F4D47A2-27D9-AB56-E7E0-E59331C5A894}"/>
              </a:ext>
            </a:extLst>
          </p:cNvPr>
          <p:cNvCxnSpPr>
            <a:cxnSpLocks/>
            <a:stCxn id="91" idx="0"/>
          </p:cNvCxnSpPr>
          <p:nvPr/>
        </p:nvCxnSpPr>
        <p:spPr>
          <a:xfrm>
            <a:off x="1977035" y="3177220"/>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A2DF79-15BA-3CD3-9C69-52A47A7349E8}"/>
              </a:ext>
            </a:extLst>
          </p:cNvPr>
          <p:cNvSpPr txBox="1"/>
          <p:nvPr/>
        </p:nvSpPr>
        <p:spPr>
          <a:xfrm>
            <a:off x="317500" y="4553311"/>
            <a:ext cx="8369300" cy="738664"/>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Usually the task we need to perform. Most frequently a service task – our workflow engine just contains glue code that calls the domain logic internally, or messages another application. Might be a framework, might be bespoke state machine or pipes and filters.</a:t>
            </a:r>
          </a:p>
        </p:txBody>
      </p:sp>
      <p:sp>
        <p:nvSpPr>
          <p:cNvPr id="7" name="TextBox 6">
            <a:extLst>
              <a:ext uri="{FF2B5EF4-FFF2-40B4-BE49-F238E27FC236}">
                <a16:creationId xmlns:a16="http://schemas.microsoft.com/office/drawing/2014/main" id="{889FF09B-4AA0-8B5F-A8D6-8B89C97F8337}"/>
              </a:ext>
            </a:extLst>
          </p:cNvPr>
          <p:cNvSpPr txBox="1"/>
          <p:nvPr/>
        </p:nvSpPr>
        <p:spPr>
          <a:xfrm>
            <a:off x="317500" y="5356049"/>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Our domain model.</a:t>
            </a:r>
          </a:p>
        </p:txBody>
      </p:sp>
    </p:spTree>
    <p:extLst>
      <p:ext uri="{BB962C8B-B14F-4D97-AF65-F5344CB8AC3E}">
        <p14:creationId xmlns:p14="http://schemas.microsoft.com/office/powerpoint/2010/main" val="408395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156A-48AD-F19F-4D45-9258ED822A07}"/>
              </a:ext>
            </a:extLst>
          </p:cNvPr>
          <p:cNvSpPr>
            <a:spLocks noGrp="1"/>
          </p:cNvSpPr>
          <p:nvPr>
            <p:ph type="title"/>
          </p:nvPr>
        </p:nvSpPr>
        <p:spPr/>
        <p:txBody>
          <a:bodyPr>
            <a:normAutofit fontScale="90000"/>
          </a:bodyPr>
          <a:lstStyle/>
          <a:p>
            <a:r>
              <a:rPr lang="en-GB" dirty="0">
                <a:latin typeface="Chalkboard" panose="03050602040202020205" pitchFamily="66" charset="77"/>
              </a:rPr>
              <a:t>Handlers + Activity State Updates</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C807D1DA-CA9F-BED5-432C-08CB9EAE74E7}"/>
              </a:ext>
            </a:extLst>
          </p:cNvPr>
          <p:cNvSpPr>
            <a:spLocks noGrp="1"/>
          </p:cNvSpPr>
          <p:nvPr>
            <p:ph idx="1"/>
          </p:nvPr>
        </p:nvSpPr>
        <p:spPr>
          <a:xfrm>
            <a:off x="576908" y="1417638"/>
            <a:ext cx="7990184" cy="409010"/>
          </a:xfrm>
        </p:spPr>
        <p:txBody>
          <a:bodyPr>
            <a:normAutofit fontScale="55000" lnSpcReduction="20000"/>
          </a:bodyPr>
          <a:lstStyle/>
          <a:p>
            <a:pPr marL="0" indent="0">
              <a:buNone/>
            </a:pPr>
            <a:r>
              <a:rPr lang="en-GB" dirty="0">
                <a:latin typeface="Chalkboard" panose="03050602040202020205" pitchFamily="66" charset="77"/>
              </a:rPr>
              <a:t>Handlers process events (change resources) and update activity state.</a:t>
            </a:r>
          </a:p>
          <a:p>
            <a:endParaRPr lang="en-US" dirty="0">
              <a:latin typeface="Chalkboard" panose="03050602040202020205" pitchFamily="66" charset="77"/>
            </a:endParaRPr>
          </a:p>
        </p:txBody>
      </p:sp>
      <p:sp>
        <p:nvSpPr>
          <p:cNvPr id="5" name="TextBox 4">
            <a:extLst>
              <a:ext uri="{FF2B5EF4-FFF2-40B4-BE49-F238E27FC236}">
                <a16:creationId xmlns:a16="http://schemas.microsoft.com/office/drawing/2014/main" id="{B659B070-5F2E-484E-5EF4-323E92524606}"/>
              </a:ext>
            </a:extLst>
          </p:cNvPr>
          <p:cNvSpPr txBox="1"/>
          <p:nvPr/>
        </p:nvSpPr>
        <p:spPr>
          <a:xfrm>
            <a:off x="690179" y="2301088"/>
            <a:ext cx="7159451"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Durable because the state is stored (e.g., database), but </a:t>
            </a:r>
            <a:r>
              <a:rPr lang="en-GB" sz="1350" b="1" dirty="0">
                <a:latin typeface="Chalkboard" panose="03050602040202020205" pitchFamily="66" charset="77"/>
              </a:rPr>
              <a:t>the control flow is implicit</a:t>
            </a:r>
            <a:endParaRPr lang="en-GB" sz="1350" dirty="0">
              <a:latin typeface="Chalkboard" panose="03050602040202020205" pitchFamily="66" charset="77"/>
            </a:endParaRPr>
          </a:p>
        </p:txBody>
      </p:sp>
      <p:sp>
        <p:nvSpPr>
          <p:cNvPr id="7" name="TextBox 6">
            <a:extLst>
              <a:ext uri="{FF2B5EF4-FFF2-40B4-BE49-F238E27FC236}">
                <a16:creationId xmlns:a16="http://schemas.microsoft.com/office/drawing/2014/main" id="{AFF1FA5A-91DF-5857-925A-5BE3A889C6CA}"/>
              </a:ext>
            </a:extLst>
          </p:cNvPr>
          <p:cNvSpPr txBox="1"/>
          <p:nvPr/>
        </p:nvSpPr>
        <p:spPr>
          <a:xfrm>
            <a:off x="690179" y="2702738"/>
            <a:ext cx="6481186"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Great for simple workflows, but logic becomes scattered across handlers</a:t>
            </a:r>
          </a:p>
        </p:txBody>
      </p:sp>
      <p:sp>
        <p:nvSpPr>
          <p:cNvPr id="8" name="TextBox 7">
            <a:extLst>
              <a:ext uri="{FF2B5EF4-FFF2-40B4-BE49-F238E27FC236}">
                <a16:creationId xmlns:a16="http://schemas.microsoft.com/office/drawing/2014/main" id="{B2FEBE62-F05D-0960-2BD0-CF9AF1D4CF7D}"/>
              </a:ext>
            </a:extLst>
          </p:cNvPr>
          <p:cNvSpPr txBox="1"/>
          <p:nvPr/>
        </p:nvSpPr>
        <p:spPr>
          <a:xfrm>
            <a:off x="690179" y="3922802"/>
            <a:ext cx="6888144"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Becomes complex once we introduce retry, circuit breakers &amp; compensation</a:t>
            </a:r>
          </a:p>
        </p:txBody>
      </p:sp>
      <p:sp>
        <p:nvSpPr>
          <p:cNvPr id="9" name="TextBox 8">
            <a:extLst>
              <a:ext uri="{FF2B5EF4-FFF2-40B4-BE49-F238E27FC236}">
                <a16:creationId xmlns:a16="http://schemas.microsoft.com/office/drawing/2014/main" id="{F3AA4DB9-A341-CD02-740A-A3ECE462CC0F}"/>
              </a:ext>
            </a:extLst>
          </p:cNvPr>
          <p:cNvSpPr txBox="1"/>
          <p:nvPr/>
        </p:nvSpPr>
        <p:spPr>
          <a:xfrm>
            <a:off x="690179" y="3145033"/>
            <a:ext cx="6888144"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Relies on guaranteed delivery to store work for retry unless </a:t>
            </a:r>
            <a:r>
              <a:rPr lang="en-GB" sz="1350" dirty="0" err="1">
                <a:latin typeface="Chalkboard" panose="03050602040202020205" pitchFamily="66" charset="77"/>
              </a:rPr>
              <a:t>ack’d</a:t>
            </a:r>
            <a:endParaRPr lang="en-GB" sz="1350" dirty="0">
              <a:latin typeface="Chalkboard" panose="03050602040202020205" pitchFamily="66" charset="77"/>
            </a:endParaRPr>
          </a:p>
        </p:txBody>
      </p:sp>
      <p:sp>
        <p:nvSpPr>
          <p:cNvPr id="10" name="TextBox 9">
            <a:extLst>
              <a:ext uri="{FF2B5EF4-FFF2-40B4-BE49-F238E27FC236}">
                <a16:creationId xmlns:a16="http://schemas.microsoft.com/office/drawing/2014/main" id="{1702718C-23AC-173C-08BA-6BADA60FEB90}"/>
              </a:ext>
            </a:extLst>
          </p:cNvPr>
          <p:cNvSpPr txBox="1"/>
          <p:nvPr/>
        </p:nvSpPr>
        <p:spPr>
          <a:xfrm>
            <a:off x="690179" y="3543644"/>
            <a:ext cx="6888144"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Relies on Transactional Messaging (Outbox)</a:t>
            </a:r>
          </a:p>
        </p:txBody>
      </p:sp>
      <p:sp>
        <p:nvSpPr>
          <p:cNvPr id="4" name="TextBox 3">
            <a:extLst>
              <a:ext uri="{FF2B5EF4-FFF2-40B4-BE49-F238E27FC236}">
                <a16:creationId xmlns:a16="http://schemas.microsoft.com/office/drawing/2014/main" id="{4DA90D08-4254-005C-9051-2B3AD6F0E9C1}"/>
              </a:ext>
            </a:extLst>
          </p:cNvPr>
          <p:cNvSpPr txBox="1"/>
          <p:nvPr/>
        </p:nvSpPr>
        <p:spPr>
          <a:xfrm>
            <a:off x="690179" y="1858793"/>
            <a:ext cx="7159451"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Activity state is often implicit, such as within an aggregate.</a:t>
            </a:r>
          </a:p>
        </p:txBody>
      </p:sp>
      <p:sp>
        <p:nvSpPr>
          <p:cNvPr id="6" name="TextBox 5">
            <a:extLst>
              <a:ext uri="{FF2B5EF4-FFF2-40B4-BE49-F238E27FC236}">
                <a16:creationId xmlns:a16="http://schemas.microsoft.com/office/drawing/2014/main" id="{8053A5ED-C6E6-5E76-8074-A559150CAB7A}"/>
              </a:ext>
            </a:extLst>
          </p:cNvPr>
          <p:cNvSpPr txBox="1"/>
          <p:nvPr/>
        </p:nvSpPr>
        <p:spPr>
          <a:xfrm>
            <a:off x="690179" y="4301960"/>
            <a:ext cx="6888144"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Becomes complex once we have split, join, choice, merge (not a sequence)</a:t>
            </a:r>
          </a:p>
        </p:txBody>
      </p:sp>
    </p:spTree>
    <p:extLst>
      <p:ext uri="{BB962C8B-B14F-4D97-AF65-F5344CB8AC3E}">
        <p14:creationId xmlns:p14="http://schemas.microsoft.com/office/powerpoint/2010/main" val="77231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4" grpId="0"/>
      <p:bldP spid="6"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mputer screen shot of a program code&#10;&#10;AI-generated content may be incorrect.">
            <a:extLst>
              <a:ext uri="{FF2B5EF4-FFF2-40B4-BE49-F238E27FC236}">
                <a16:creationId xmlns:a16="http://schemas.microsoft.com/office/drawing/2014/main" id="{3B3DA8FB-A9CB-3EF2-C287-50080D734324}"/>
              </a:ext>
            </a:extLst>
          </p:cNvPr>
          <p:cNvPicPr>
            <a:picLocks noChangeAspect="1"/>
          </p:cNvPicPr>
          <p:nvPr/>
        </p:nvPicPr>
        <p:blipFill>
          <a:blip r:embed="rId3"/>
          <a:stretch>
            <a:fillRect/>
          </a:stretch>
        </p:blipFill>
        <p:spPr>
          <a:xfrm>
            <a:off x="909911" y="989600"/>
            <a:ext cx="6322311" cy="5011150"/>
          </a:xfrm>
          <a:prstGeom prst="rect">
            <a:avLst/>
          </a:prstGeom>
        </p:spPr>
      </p:pic>
    </p:spTree>
    <p:extLst>
      <p:ext uri="{BB962C8B-B14F-4D97-AF65-F5344CB8AC3E}">
        <p14:creationId xmlns:p14="http://schemas.microsoft.com/office/powerpoint/2010/main" val="8765289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A5ED5-8287-7808-3FFD-4687E056EC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685491-25A8-049F-B7CC-2BB310F3DB91}"/>
              </a:ext>
            </a:extLst>
          </p:cNvPr>
          <p:cNvSpPr>
            <a:spLocks noGrp="1"/>
          </p:cNvSpPr>
          <p:nvPr>
            <p:ph type="title"/>
          </p:nvPr>
        </p:nvSpPr>
        <p:spPr/>
        <p:txBody>
          <a:bodyPr>
            <a:normAutofit fontScale="90000"/>
          </a:bodyPr>
          <a:lstStyle/>
          <a:p>
            <a:r>
              <a:rPr lang="en-GB" dirty="0">
                <a:latin typeface="Chalkboard" panose="03050602040202020205" pitchFamily="66" charset="77"/>
              </a:rPr>
              <a:t>(Fault) Handlers + Activity State Updates</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9C86C92C-E900-E96B-5395-204FF0A08B01}"/>
              </a:ext>
            </a:extLst>
          </p:cNvPr>
          <p:cNvSpPr>
            <a:spLocks noGrp="1"/>
          </p:cNvSpPr>
          <p:nvPr>
            <p:ph idx="1"/>
          </p:nvPr>
        </p:nvSpPr>
        <p:spPr>
          <a:xfrm>
            <a:off x="299584" y="2193595"/>
            <a:ext cx="7990184" cy="343369"/>
          </a:xfrm>
        </p:spPr>
        <p:txBody>
          <a:bodyPr>
            <a:noAutofit/>
          </a:bodyPr>
          <a:lstStyle/>
          <a:p>
            <a:pPr marL="0" indent="0">
              <a:buNone/>
            </a:pPr>
            <a:r>
              <a:rPr lang="en-US" sz="1800" dirty="0">
                <a:latin typeface="Chalkboard" panose="03050602040202020205" pitchFamily="66" charset="77"/>
              </a:rPr>
              <a:t>How do we handle compensation flows?</a:t>
            </a:r>
          </a:p>
        </p:txBody>
      </p:sp>
      <p:sp>
        <p:nvSpPr>
          <p:cNvPr id="5" name="Content Placeholder 2">
            <a:extLst>
              <a:ext uri="{FF2B5EF4-FFF2-40B4-BE49-F238E27FC236}">
                <a16:creationId xmlns:a16="http://schemas.microsoft.com/office/drawing/2014/main" id="{1CC78313-683D-584E-CED7-6F9C69FFEEBC}"/>
              </a:ext>
            </a:extLst>
          </p:cNvPr>
          <p:cNvSpPr txBox="1">
            <a:spLocks/>
          </p:cNvSpPr>
          <p:nvPr/>
        </p:nvSpPr>
        <p:spPr>
          <a:xfrm>
            <a:off x="299584" y="4391091"/>
            <a:ext cx="7990184" cy="1054016"/>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halkboard" panose="03050602040202020205" pitchFamily="66" charset="77"/>
              </a:rPr>
              <a:t>Fault Message</a:t>
            </a:r>
          </a:p>
          <a:p>
            <a:pPr lvl="1"/>
            <a:r>
              <a:rPr lang="en-US" sz="1350" dirty="0">
                <a:latin typeface="Chalkboard" panose="03050602040202020205" pitchFamily="66" charset="77"/>
              </a:rPr>
              <a:t>For reliable In-Only, a fault channel is required, which is only used for compensation.</a:t>
            </a:r>
          </a:p>
          <a:p>
            <a:pPr lvl="1"/>
            <a:r>
              <a:rPr lang="en-US" sz="1350" dirty="0">
                <a:latin typeface="Chalkboard" panose="03050602040202020205" pitchFamily="66" charset="77"/>
              </a:rPr>
              <a:t>For In-Out, the message sent to the response channel should indicate fault, not success.</a:t>
            </a:r>
          </a:p>
        </p:txBody>
      </p:sp>
      <p:sp>
        <p:nvSpPr>
          <p:cNvPr id="7" name="TextBox 6">
            <a:extLst>
              <a:ext uri="{FF2B5EF4-FFF2-40B4-BE49-F238E27FC236}">
                <a16:creationId xmlns:a16="http://schemas.microsoft.com/office/drawing/2014/main" id="{159867C8-5E34-C1E7-5685-CD42164DD636}"/>
              </a:ext>
            </a:extLst>
          </p:cNvPr>
          <p:cNvSpPr txBox="1"/>
          <p:nvPr/>
        </p:nvSpPr>
        <p:spPr>
          <a:xfrm>
            <a:off x="299582" y="2562939"/>
            <a:ext cx="6466977"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May retry the handler, and only if it fails X times, run the fallback.</a:t>
            </a:r>
          </a:p>
        </p:txBody>
      </p:sp>
      <p:sp>
        <p:nvSpPr>
          <p:cNvPr id="9" name="TextBox 8">
            <a:extLst>
              <a:ext uri="{FF2B5EF4-FFF2-40B4-BE49-F238E27FC236}">
                <a16:creationId xmlns:a16="http://schemas.microsoft.com/office/drawing/2014/main" id="{C2E9350A-28FC-EE11-3B79-D22210AE598B}"/>
              </a:ext>
            </a:extLst>
          </p:cNvPr>
          <p:cNvSpPr txBox="1"/>
          <p:nvPr/>
        </p:nvSpPr>
        <p:spPr>
          <a:xfrm>
            <a:off x="299583" y="2930027"/>
            <a:ext cx="6957390"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On fault, choose to run a “fallback handler” – initiates compensating action.</a:t>
            </a:r>
          </a:p>
        </p:txBody>
      </p:sp>
      <p:sp>
        <p:nvSpPr>
          <p:cNvPr id="11" name="TextBox 10">
            <a:extLst>
              <a:ext uri="{FF2B5EF4-FFF2-40B4-BE49-F238E27FC236}">
                <a16:creationId xmlns:a16="http://schemas.microsoft.com/office/drawing/2014/main" id="{446304DE-FDAE-69CE-AC49-CDF4A13C2BF6}"/>
              </a:ext>
            </a:extLst>
          </p:cNvPr>
          <p:cNvSpPr txBox="1"/>
          <p:nvPr/>
        </p:nvSpPr>
        <p:spPr>
          <a:xfrm>
            <a:off x="299583" y="3325528"/>
            <a:ext cx="8150087"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Typically, needs to reverse actions that have occurred so far; write an “undo” for each “do”.</a:t>
            </a:r>
          </a:p>
        </p:txBody>
      </p:sp>
      <p:sp>
        <p:nvSpPr>
          <p:cNvPr id="13" name="TextBox 12">
            <a:extLst>
              <a:ext uri="{FF2B5EF4-FFF2-40B4-BE49-F238E27FC236}">
                <a16:creationId xmlns:a16="http://schemas.microsoft.com/office/drawing/2014/main" id="{FB26FAB7-20C4-5F27-85A5-D73B643E92C3}"/>
              </a:ext>
            </a:extLst>
          </p:cNvPr>
          <p:cNvSpPr txBox="1"/>
          <p:nvPr/>
        </p:nvSpPr>
        <p:spPr>
          <a:xfrm>
            <a:off x="299584" y="3753216"/>
            <a:ext cx="8062043" cy="507831"/>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Typically, a straightforward approach is to send a fault message back upstream and undo it upon receipt.</a:t>
            </a:r>
          </a:p>
        </p:txBody>
      </p:sp>
    </p:spTree>
    <p:extLst>
      <p:ext uri="{BB962C8B-B14F-4D97-AF65-F5344CB8AC3E}">
        <p14:creationId xmlns:p14="http://schemas.microsoft.com/office/powerpoint/2010/main" val="379259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6FF0-414A-4799-5587-5DF9FAD04838}"/>
              </a:ext>
            </a:extLst>
          </p:cNvPr>
          <p:cNvSpPr>
            <a:spLocks noGrp="1"/>
          </p:cNvSpPr>
          <p:nvPr>
            <p:ph type="title"/>
          </p:nvPr>
        </p:nvSpPr>
        <p:spPr/>
        <p:txBody>
          <a:bodyPr>
            <a:normAutofit fontScale="90000"/>
          </a:bodyPr>
          <a:lstStyle/>
          <a:p>
            <a:r>
              <a:rPr lang="en-GB" dirty="0">
                <a:latin typeface="Chalkboard" panose="03050602040202020205" pitchFamily="66" charset="77"/>
              </a:rPr>
              <a:t>State Machine + Activity State Updates</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79D55893-06BC-5E00-8238-1EEA7B7A64BC}"/>
              </a:ext>
            </a:extLst>
          </p:cNvPr>
          <p:cNvSpPr>
            <a:spLocks noGrp="1"/>
          </p:cNvSpPr>
          <p:nvPr>
            <p:ph idx="1"/>
          </p:nvPr>
        </p:nvSpPr>
        <p:spPr>
          <a:xfrm>
            <a:off x="457200" y="1891520"/>
            <a:ext cx="7990184" cy="810261"/>
          </a:xfrm>
        </p:spPr>
        <p:txBody>
          <a:bodyPr>
            <a:normAutofit/>
          </a:bodyPr>
          <a:lstStyle/>
          <a:p>
            <a:pPr marL="0" indent="0">
              <a:buNone/>
            </a:pPr>
            <a:r>
              <a:rPr lang="en-US" sz="1800" dirty="0">
                <a:latin typeface="Chalkboard" panose="03050602040202020205" pitchFamily="66" charset="77"/>
              </a:rPr>
              <a:t>When the interaction of Handlers becomes complex, we can make the activity explicit.</a:t>
            </a:r>
          </a:p>
        </p:txBody>
      </p:sp>
      <p:sp>
        <p:nvSpPr>
          <p:cNvPr id="7" name="TextBox 6">
            <a:extLst>
              <a:ext uri="{FF2B5EF4-FFF2-40B4-BE49-F238E27FC236}">
                <a16:creationId xmlns:a16="http://schemas.microsoft.com/office/drawing/2014/main" id="{55919C9A-3BA9-0B83-72FF-66E4464E6D41}"/>
              </a:ext>
            </a:extLst>
          </p:cNvPr>
          <p:cNvSpPr txBox="1"/>
          <p:nvPr/>
        </p:nvSpPr>
        <p:spPr>
          <a:xfrm>
            <a:off x="459485" y="2622682"/>
            <a:ext cx="7653131"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A State Machine represents the activity and triggers actions in response to transitions.</a:t>
            </a:r>
          </a:p>
        </p:txBody>
      </p:sp>
      <p:sp>
        <p:nvSpPr>
          <p:cNvPr id="9" name="TextBox 8">
            <a:extLst>
              <a:ext uri="{FF2B5EF4-FFF2-40B4-BE49-F238E27FC236}">
                <a16:creationId xmlns:a16="http://schemas.microsoft.com/office/drawing/2014/main" id="{5C847386-EE24-4472-11C9-8E5383DB99E8}"/>
              </a:ext>
            </a:extLst>
          </p:cNvPr>
          <p:cNvSpPr txBox="1"/>
          <p:nvPr/>
        </p:nvSpPr>
        <p:spPr>
          <a:xfrm>
            <a:off x="119270" y="2954161"/>
            <a:ext cx="5088835" cy="300082"/>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Transitions are caused by receiving a message. </a:t>
            </a:r>
          </a:p>
        </p:txBody>
      </p:sp>
      <p:sp>
        <p:nvSpPr>
          <p:cNvPr id="11" name="TextBox 10">
            <a:extLst>
              <a:ext uri="{FF2B5EF4-FFF2-40B4-BE49-F238E27FC236}">
                <a16:creationId xmlns:a16="http://schemas.microsoft.com/office/drawing/2014/main" id="{7A668588-9C1D-F0E0-8D87-15B98BACA29E}"/>
              </a:ext>
            </a:extLst>
          </p:cNvPr>
          <p:cNvSpPr txBox="1"/>
          <p:nvPr/>
        </p:nvSpPr>
        <p:spPr>
          <a:xfrm>
            <a:off x="122432" y="3311615"/>
            <a:ext cx="7990184" cy="507831"/>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The handler receives a message and loads the corresponding state machine associated with the conversation ID. </a:t>
            </a:r>
          </a:p>
        </p:txBody>
      </p:sp>
      <p:sp>
        <p:nvSpPr>
          <p:cNvPr id="13" name="TextBox 12">
            <a:extLst>
              <a:ext uri="{FF2B5EF4-FFF2-40B4-BE49-F238E27FC236}">
                <a16:creationId xmlns:a16="http://schemas.microsoft.com/office/drawing/2014/main" id="{06A8CA05-AF27-AC4C-6576-5A9BA554E806}"/>
              </a:ext>
            </a:extLst>
          </p:cNvPr>
          <p:cNvSpPr txBox="1"/>
          <p:nvPr/>
        </p:nvSpPr>
        <p:spPr>
          <a:xfrm>
            <a:off x="119270" y="3837856"/>
            <a:ext cx="8565245" cy="715581"/>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This triggers the transition denoted by the receipt of the message; the state machine runs any code associated with that transition.</a:t>
            </a:r>
          </a:p>
          <a:p>
            <a:pPr lvl="2"/>
            <a:r>
              <a:rPr lang="en-US" sz="1350" dirty="0">
                <a:latin typeface="Chalkboard" panose="03050602040202020205" pitchFamily="66" charset="77"/>
              </a:rPr>
              <a:t> </a:t>
            </a:r>
          </a:p>
        </p:txBody>
      </p:sp>
      <p:sp>
        <p:nvSpPr>
          <p:cNvPr id="15" name="TextBox 14">
            <a:extLst>
              <a:ext uri="{FF2B5EF4-FFF2-40B4-BE49-F238E27FC236}">
                <a16:creationId xmlns:a16="http://schemas.microsoft.com/office/drawing/2014/main" id="{E2654E4D-D06F-DCF2-7396-8C7A23FFEEA9}"/>
              </a:ext>
            </a:extLst>
          </p:cNvPr>
          <p:cNvSpPr txBox="1"/>
          <p:nvPr/>
        </p:nvSpPr>
        <p:spPr>
          <a:xfrm>
            <a:off x="805069" y="4342615"/>
            <a:ext cx="5555975" cy="300082"/>
          </a:xfrm>
          <a:prstGeom prst="rect">
            <a:avLst/>
          </a:prstGeom>
          <a:noFill/>
        </p:spPr>
        <p:txBody>
          <a:bodyPr wrap="square">
            <a:spAutoFit/>
          </a:bodyPr>
          <a:lstStyle/>
          <a:p>
            <a:pPr marL="214313" indent="-214313">
              <a:buFont typeface="Arial" panose="020B0604020202020204" pitchFamily="34" charset="0"/>
              <a:buChar char="•"/>
            </a:pPr>
            <a:r>
              <a:rPr lang="en-US" sz="1350" dirty="0">
                <a:latin typeface="Chalkboard" panose="03050602040202020205" pitchFamily="66" charset="77"/>
              </a:rPr>
              <a:t>Save the new state of the state machine and ack the message.</a:t>
            </a:r>
            <a:endParaRPr lang="en-GB" sz="1350" dirty="0">
              <a:latin typeface="Chalkboard" panose="03050602040202020205" pitchFamily="66" charset="77"/>
            </a:endParaRPr>
          </a:p>
        </p:txBody>
      </p:sp>
    </p:spTree>
    <p:extLst>
      <p:ext uri="{BB962C8B-B14F-4D97-AF65-F5344CB8AC3E}">
        <p14:creationId xmlns:p14="http://schemas.microsoft.com/office/powerpoint/2010/main" val="262555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program code&#10;&#10;AI-generated content may be incorrect.">
            <a:extLst>
              <a:ext uri="{FF2B5EF4-FFF2-40B4-BE49-F238E27FC236}">
                <a16:creationId xmlns:a16="http://schemas.microsoft.com/office/drawing/2014/main" id="{9A39D67D-502A-5438-A215-B6AC941488BC}"/>
              </a:ext>
            </a:extLst>
          </p:cNvPr>
          <p:cNvPicPr>
            <a:picLocks noChangeAspect="1"/>
          </p:cNvPicPr>
          <p:nvPr/>
        </p:nvPicPr>
        <p:blipFill>
          <a:blip r:embed="rId2"/>
          <a:stretch>
            <a:fillRect/>
          </a:stretch>
        </p:blipFill>
        <p:spPr>
          <a:xfrm>
            <a:off x="831272" y="857250"/>
            <a:ext cx="7481456" cy="5143500"/>
          </a:xfrm>
          <a:prstGeom prst="rect">
            <a:avLst/>
          </a:prstGeom>
        </p:spPr>
      </p:pic>
    </p:spTree>
    <p:extLst>
      <p:ext uri="{BB962C8B-B14F-4D97-AF65-F5344CB8AC3E}">
        <p14:creationId xmlns:p14="http://schemas.microsoft.com/office/powerpoint/2010/main" val="37260712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DDCC6-4DDE-F5A9-ACED-4FBACD45C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98B025-5D5C-0BCE-AF5D-814E3DCF9FFF}"/>
              </a:ext>
            </a:extLst>
          </p:cNvPr>
          <p:cNvSpPr>
            <a:spLocks noGrp="1"/>
          </p:cNvSpPr>
          <p:nvPr>
            <p:ph type="title"/>
          </p:nvPr>
        </p:nvSpPr>
        <p:spPr/>
        <p:txBody>
          <a:bodyPr>
            <a:normAutofit fontScale="90000"/>
          </a:bodyPr>
          <a:lstStyle/>
          <a:p>
            <a:r>
              <a:rPr lang="en-GB" dirty="0">
                <a:latin typeface="Chalkboard" panose="03050602040202020205" pitchFamily="66" charset="77"/>
              </a:rPr>
              <a:t>(Fault) State Machine + Activity State Updates</a:t>
            </a:r>
            <a:endParaRPr lang="en-US" dirty="0">
              <a:latin typeface="Chalkboard" panose="03050602040202020205" pitchFamily="66" charset="77"/>
            </a:endParaRPr>
          </a:p>
        </p:txBody>
      </p:sp>
      <p:sp>
        <p:nvSpPr>
          <p:cNvPr id="5" name="Content Placeholder 2">
            <a:extLst>
              <a:ext uri="{FF2B5EF4-FFF2-40B4-BE49-F238E27FC236}">
                <a16:creationId xmlns:a16="http://schemas.microsoft.com/office/drawing/2014/main" id="{FAF40658-C27D-4DE9-B108-FBFE8258AD48}"/>
              </a:ext>
            </a:extLst>
          </p:cNvPr>
          <p:cNvSpPr>
            <a:spLocks noGrp="1"/>
          </p:cNvSpPr>
          <p:nvPr>
            <p:ph idx="1"/>
          </p:nvPr>
        </p:nvSpPr>
        <p:spPr>
          <a:xfrm>
            <a:off x="459486" y="2143899"/>
            <a:ext cx="7990184" cy="323490"/>
          </a:xfrm>
        </p:spPr>
        <p:txBody>
          <a:bodyPr>
            <a:normAutofit fontScale="55000" lnSpcReduction="20000"/>
          </a:bodyPr>
          <a:lstStyle/>
          <a:p>
            <a:pPr marL="0" indent="0">
              <a:buNone/>
            </a:pPr>
            <a:r>
              <a:rPr lang="en-US" dirty="0">
                <a:latin typeface="Chalkboard" panose="03050602040202020205" pitchFamily="66" charset="77"/>
              </a:rPr>
              <a:t>How do we handle compensation flows?</a:t>
            </a:r>
          </a:p>
        </p:txBody>
      </p:sp>
      <p:sp>
        <p:nvSpPr>
          <p:cNvPr id="6" name="Content Placeholder 2">
            <a:extLst>
              <a:ext uri="{FF2B5EF4-FFF2-40B4-BE49-F238E27FC236}">
                <a16:creationId xmlns:a16="http://schemas.microsoft.com/office/drawing/2014/main" id="{47616BB1-79E1-EE9B-FC75-6F658C044FAF}"/>
              </a:ext>
            </a:extLst>
          </p:cNvPr>
          <p:cNvSpPr txBox="1">
            <a:spLocks/>
          </p:cNvSpPr>
          <p:nvPr/>
        </p:nvSpPr>
        <p:spPr>
          <a:xfrm>
            <a:off x="459485" y="4390612"/>
            <a:ext cx="7990184" cy="1008915"/>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halkboard" panose="03050602040202020205" pitchFamily="66" charset="77"/>
              </a:rPr>
              <a:t>The “</a:t>
            </a:r>
            <a:r>
              <a:rPr lang="en-US" sz="1500" b="1" dirty="0">
                <a:latin typeface="Chalkboard" panose="03050602040202020205" pitchFamily="66" charset="77"/>
              </a:rPr>
              <a:t>saga</a:t>
            </a:r>
            <a:r>
              <a:rPr lang="en-US" sz="1500" dirty="0">
                <a:latin typeface="Chalkboard" panose="03050602040202020205" pitchFamily="66" charset="77"/>
              </a:rPr>
              <a:t>” pattern, when used by messaging frameworks, is typically a state machine.</a:t>
            </a:r>
          </a:p>
          <a:p>
            <a:pPr lvl="1"/>
            <a:r>
              <a:rPr lang="en-US" sz="1350" dirty="0">
                <a:latin typeface="Chalkboard" panose="03050602040202020205" pitchFamily="66" charset="77"/>
              </a:rPr>
              <a:t>In essence, guarantees that on a fault, the state machine will transition back to “safe”</a:t>
            </a:r>
          </a:p>
          <a:p>
            <a:pPr lvl="1"/>
            <a:r>
              <a:rPr lang="en-US" sz="1350" dirty="0">
                <a:latin typeface="Chalkboard" panose="03050602040202020205" pitchFamily="66" charset="77"/>
              </a:rPr>
              <a:t>Implementations run all fault transitions to safe before ack fault message.</a:t>
            </a:r>
          </a:p>
        </p:txBody>
      </p:sp>
      <p:sp>
        <p:nvSpPr>
          <p:cNvPr id="8" name="TextBox 7">
            <a:extLst>
              <a:ext uri="{FF2B5EF4-FFF2-40B4-BE49-F238E27FC236}">
                <a16:creationId xmlns:a16="http://schemas.microsoft.com/office/drawing/2014/main" id="{5C4FC280-96DB-C6F1-C9E1-AFA8793CB6A7}"/>
              </a:ext>
            </a:extLst>
          </p:cNvPr>
          <p:cNvSpPr txBox="1"/>
          <p:nvPr/>
        </p:nvSpPr>
        <p:spPr>
          <a:xfrm>
            <a:off x="367748" y="2541399"/>
            <a:ext cx="7079532"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May retry the transition, and only if it fails X times, run the compensation.</a:t>
            </a:r>
          </a:p>
        </p:txBody>
      </p:sp>
      <p:sp>
        <p:nvSpPr>
          <p:cNvPr id="10" name="TextBox 9">
            <a:extLst>
              <a:ext uri="{FF2B5EF4-FFF2-40B4-BE49-F238E27FC236}">
                <a16:creationId xmlns:a16="http://schemas.microsoft.com/office/drawing/2014/main" id="{46285564-61F4-D7B8-CE4B-75324EFD3E93}"/>
              </a:ext>
            </a:extLst>
          </p:cNvPr>
          <p:cNvSpPr txBox="1"/>
          <p:nvPr/>
        </p:nvSpPr>
        <p:spPr>
          <a:xfrm>
            <a:off x="367749" y="2890864"/>
            <a:ext cx="7704233"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On fault, transition to a faulted state and initiate compensating flow to the “safe” state.</a:t>
            </a:r>
          </a:p>
        </p:txBody>
      </p:sp>
      <p:sp>
        <p:nvSpPr>
          <p:cNvPr id="12" name="TextBox 11">
            <a:extLst>
              <a:ext uri="{FF2B5EF4-FFF2-40B4-BE49-F238E27FC236}">
                <a16:creationId xmlns:a16="http://schemas.microsoft.com/office/drawing/2014/main" id="{4460ACA7-7715-8BE2-0CFC-76C9D1958C39}"/>
              </a:ext>
            </a:extLst>
          </p:cNvPr>
          <p:cNvSpPr txBox="1"/>
          <p:nvPr/>
        </p:nvSpPr>
        <p:spPr>
          <a:xfrm>
            <a:off x="367749" y="3208027"/>
            <a:ext cx="7911547" cy="507831"/>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Typically, this involves reversing actions that have occurred so far; write an “undo” for each “do”.</a:t>
            </a:r>
          </a:p>
        </p:txBody>
      </p:sp>
      <p:sp>
        <p:nvSpPr>
          <p:cNvPr id="14" name="TextBox 13">
            <a:extLst>
              <a:ext uri="{FF2B5EF4-FFF2-40B4-BE49-F238E27FC236}">
                <a16:creationId xmlns:a16="http://schemas.microsoft.com/office/drawing/2014/main" id="{04056D2E-DB0E-C6A9-E0B6-02FA7A744758}"/>
              </a:ext>
            </a:extLst>
          </p:cNvPr>
          <p:cNvSpPr txBox="1"/>
          <p:nvPr/>
        </p:nvSpPr>
        <p:spPr>
          <a:xfrm>
            <a:off x="367748" y="3749091"/>
            <a:ext cx="7704234"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Requires </a:t>
            </a:r>
            <a:r>
              <a:rPr lang="en-US" sz="1350" i="1" dirty="0">
                <a:latin typeface="Chalkboard" panose="03050602040202020205" pitchFamily="66" charset="77"/>
              </a:rPr>
              <a:t>durable execution</a:t>
            </a:r>
            <a:r>
              <a:rPr lang="en-US" sz="1350" dirty="0">
                <a:latin typeface="Chalkboard" panose="03050602040202020205" pitchFamily="66" charset="77"/>
              </a:rPr>
              <a:t> – if we fault partway through, on restart, we can resume.</a:t>
            </a:r>
          </a:p>
        </p:txBody>
      </p:sp>
    </p:spTree>
    <p:extLst>
      <p:ext uri="{BB962C8B-B14F-4D97-AF65-F5344CB8AC3E}">
        <p14:creationId xmlns:p14="http://schemas.microsoft.com/office/powerpoint/2010/main" val="30808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89337-95EF-AF43-B2BA-77CF41B9DE84}"/>
              </a:ext>
            </a:extLst>
          </p:cNvPr>
          <p:cNvSpPr>
            <a:spLocks noGrp="1"/>
          </p:cNvSpPr>
          <p:nvPr>
            <p:ph type="title"/>
          </p:nvPr>
        </p:nvSpPr>
        <p:spPr/>
        <p:txBody>
          <a:bodyPr>
            <a:normAutofit fontScale="90000"/>
          </a:bodyPr>
          <a:lstStyle/>
          <a:p>
            <a:r>
              <a:rPr lang="en-GB" dirty="0">
                <a:latin typeface="Chalkboard" panose="03050602040202020205" pitchFamily="66" charset="77"/>
              </a:rPr>
              <a:t>Routing Slip + Activity State Updates</a:t>
            </a:r>
          </a:p>
        </p:txBody>
      </p:sp>
      <p:sp>
        <p:nvSpPr>
          <p:cNvPr id="3" name="Content Placeholder 2">
            <a:extLst>
              <a:ext uri="{FF2B5EF4-FFF2-40B4-BE49-F238E27FC236}">
                <a16:creationId xmlns:a16="http://schemas.microsoft.com/office/drawing/2014/main" id="{756704AD-B92E-914F-8758-694C55C18725}"/>
              </a:ext>
            </a:extLst>
          </p:cNvPr>
          <p:cNvSpPr>
            <a:spLocks noGrp="1"/>
          </p:cNvSpPr>
          <p:nvPr>
            <p:ph idx="1"/>
          </p:nvPr>
        </p:nvSpPr>
        <p:spPr>
          <a:xfrm>
            <a:off x="459486" y="2143899"/>
            <a:ext cx="7990184" cy="611725"/>
          </a:xfrm>
        </p:spPr>
        <p:txBody>
          <a:bodyPr>
            <a:noAutofit/>
          </a:bodyPr>
          <a:lstStyle/>
          <a:p>
            <a:pPr marL="0" indent="0">
              <a:buNone/>
            </a:pPr>
            <a:r>
              <a:rPr lang="en-US" sz="1800" dirty="0">
                <a:latin typeface="Chalkboard" panose="03050602040202020205" pitchFamily="66" charset="77"/>
              </a:rPr>
              <a:t>If we want to distribute steps in the sequence, we need to transport the activity state in the message.</a:t>
            </a:r>
          </a:p>
        </p:txBody>
      </p:sp>
      <p:sp>
        <p:nvSpPr>
          <p:cNvPr id="5" name="TextBox 4">
            <a:extLst>
              <a:ext uri="{FF2B5EF4-FFF2-40B4-BE49-F238E27FC236}">
                <a16:creationId xmlns:a16="http://schemas.microsoft.com/office/drawing/2014/main" id="{1E05AE04-B499-5337-FE4A-7F9C18887AFA}"/>
              </a:ext>
            </a:extLst>
          </p:cNvPr>
          <p:cNvSpPr txBox="1"/>
          <p:nvPr/>
        </p:nvSpPr>
        <p:spPr>
          <a:xfrm>
            <a:off x="606287" y="2954407"/>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A routing slip is an envelope that indicates the activity state (next step, context, etc.).</a:t>
            </a:r>
          </a:p>
        </p:txBody>
      </p:sp>
      <p:sp>
        <p:nvSpPr>
          <p:cNvPr id="6" name="TextBox 5">
            <a:extLst>
              <a:ext uri="{FF2B5EF4-FFF2-40B4-BE49-F238E27FC236}">
                <a16:creationId xmlns:a16="http://schemas.microsoft.com/office/drawing/2014/main" id="{417D9AE1-D6E1-2B0E-2FFC-0AE948780D7D}"/>
              </a:ext>
            </a:extLst>
          </p:cNvPr>
          <p:cNvSpPr txBox="1"/>
          <p:nvPr/>
        </p:nvSpPr>
        <p:spPr>
          <a:xfrm>
            <a:off x="606287" y="3349596"/>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Think of it as “Message As the Engine of Application State” </a:t>
            </a:r>
          </a:p>
        </p:txBody>
      </p:sp>
      <p:sp>
        <p:nvSpPr>
          <p:cNvPr id="7" name="TextBox 6">
            <a:extLst>
              <a:ext uri="{FF2B5EF4-FFF2-40B4-BE49-F238E27FC236}">
                <a16:creationId xmlns:a16="http://schemas.microsoft.com/office/drawing/2014/main" id="{0A45BE57-F910-14F9-BA38-26713924C6F6}"/>
              </a:ext>
            </a:extLst>
          </p:cNvPr>
          <p:cNvSpPr txBox="1"/>
          <p:nvPr/>
        </p:nvSpPr>
        <p:spPr>
          <a:xfrm>
            <a:off x="606287" y="3744785"/>
            <a:ext cx="7235687" cy="507831"/>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The handler updates the state when work is done and forwards according to the routing slip. Then acks.</a:t>
            </a:r>
          </a:p>
        </p:txBody>
      </p:sp>
      <p:sp>
        <p:nvSpPr>
          <p:cNvPr id="8" name="TextBox 7">
            <a:extLst>
              <a:ext uri="{FF2B5EF4-FFF2-40B4-BE49-F238E27FC236}">
                <a16:creationId xmlns:a16="http://schemas.microsoft.com/office/drawing/2014/main" id="{43F4B735-25EB-A7E7-FA3F-2F67E2D66557}"/>
              </a:ext>
            </a:extLst>
          </p:cNvPr>
          <p:cNvSpPr txBox="1"/>
          <p:nvPr/>
        </p:nvSpPr>
        <p:spPr>
          <a:xfrm>
            <a:off x="606287" y="4425615"/>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Complex if “next” is dynamic routing, as the code must understand how to execute.</a:t>
            </a:r>
          </a:p>
        </p:txBody>
      </p:sp>
      <p:sp>
        <p:nvSpPr>
          <p:cNvPr id="9" name="TextBox 8">
            <a:extLst>
              <a:ext uri="{FF2B5EF4-FFF2-40B4-BE49-F238E27FC236}">
                <a16:creationId xmlns:a16="http://schemas.microsoft.com/office/drawing/2014/main" id="{57B79272-1BE7-9504-197C-D4E9C02B13CE}"/>
              </a:ext>
            </a:extLst>
          </p:cNvPr>
          <p:cNvSpPr txBox="1"/>
          <p:nvPr/>
        </p:nvSpPr>
        <p:spPr>
          <a:xfrm>
            <a:off x="606287" y="4898695"/>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Complex because you are distributing the steps, hard to observe [</a:t>
            </a:r>
            <a:r>
              <a:rPr lang="en-GB" sz="1350" dirty="0" err="1">
                <a:latin typeface="Chalkboard" panose="03050602040202020205" pitchFamily="66" charset="77"/>
              </a:rPr>
              <a:t>Otel</a:t>
            </a:r>
            <a:r>
              <a:rPr lang="en-GB" sz="1350" dirty="0">
                <a:latin typeface="Chalkboard" panose="03050602040202020205" pitchFamily="66" charset="77"/>
              </a:rPr>
              <a:t>]</a:t>
            </a:r>
          </a:p>
        </p:txBody>
      </p:sp>
    </p:spTree>
    <p:extLst>
      <p:ext uri="{BB962C8B-B14F-4D97-AF65-F5344CB8AC3E}">
        <p14:creationId xmlns:p14="http://schemas.microsoft.com/office/powerpoint/2010/main" val="19344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2971F-7749-267C-0722-30DA90B1E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F217A4-8850-5E2D-72BC-AEE6B7312DC0}"/>
              </a:ext>
            </a:extLst>
          </p:cNvPr>
          <p:cNvSpPr>
            <a:spLocks noGrp="1"/>
          </p:cNvSpPr>
          <p:nvPr>
            <p:ph type="title"/>
          </p:nvPr>
        </p:nvSpPr>
        <p:spPr/>
        <p:txBody>
          <a:bodyPr>
            <a:normAutofit fontScale="90000"/>
          </a:bodyPr>
          <a:lstStyle/>
          <a:p>
            <a:r>
              <a:rPr lang="en-GB" dirty="0">
                <a:latin typeface="Chalkboard" panose="03050602040202020205" pitchFamily="66" charset="77"/>
              </a:rPr>
              <a:t>(Fault) Routing Slip + Activity State Updates</a:t>
            </a:r>
          </a:p>
        </p:txBody>
      </p:sp>
      <p:sp>
        <p:nvSpPr>
          <p:cNvPr id="3" name="Content Placeholder 2">
            <a:extLst>
              <a:ext uri="{FF2B5EF4-FFF2-40B4-BE49-F238E27FC236}">
                <a16:creationId xmlns:a16="http://schemas.microsoft.com/office/drawing/2014/main" id="{DF7A2D1C-ADD4-A05B-B995-C03CF551EB1A}"/>
              </a:ext>
            </a:extLst>
          </p:cNvPr>
          <p:cNvSpPr>
            <a:spLocks noGrp="1"/>
          </p:cNvSpPr>
          <p:nvPr>
            <p:ph idx="1"/>
          </p:nvPr>
        </p:nvSpPr>
        <p:spPr>
          <a:xfrm>
            <a:off x="457200" y="1948131"/>
            <a:ext cx="7990184" cy="611725"/>
          </a:xfrm>
        </p:spPr>
        <p:txBody>
          <a:bodyPr>
            <a:normAutofit/>
          </a:bodyPr>
          <a:lstStyle/>
          <a:p>
            <a:pPr marL="0" indent="0">
              <a:buNone/>
            </a:pPr>
            <a:r>
              <a:rPr lang="en-US" sz="1800" dirty="0">
                <a:latin typeface="Chalkboard" panose="03050602040202020205" pitchFamily="66" charset="77"/>
              </a:rPr>
              <a:t>How do we handle compensation flows?</a:t>
            </a:r>
          </a:p>
        </p:txBody>
      </p:sp>
      <p:sp>
        <p:nvSpPr>
          <p:cNvPr id="5" name="TextBox 4">
            <a:extLst>
              <a:ext uri="{FF2B5EF4-FFF2-40B4-BE49-F238E27FC236}">
                <a16:creationId xmlns:a16="http://schemas.microsoft.com/office/drawing/2014/main" id="{CC4BFFE8-13CF-07D4-B7D2-114482390432}"/>
              </a:ext>
            </a:extLst>
          </p:cNvPr>
          <p:cNvSpPr txBox="1"/>
          <p:nvPr/>
        </p:nvSpPr>
        <p:spPr>
          <a:xfrm>
            <a:off x="606287" y="2617124"/>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Next is now the fault next, from this step; what do we need to reverse.</a:t>
            </a:r>
          </a:p>
        </p:txBody>
      </p:sp>
      <p:sp>
        <p:nvSpPr>
          <p:cNvPr id="6" name="TextBox 5">
            <a:extLst>
              <a:ext uri="{FF2B5EF4-FFF2-40B4-BE49-F238E27FC236}">
                <a16:creationId xmlns:a16="http://schemas.microsoft.com/office/drawing/2014/main" id="{B20B58E6-058E-BE19-3115-2802FE71E3BE}"/>
              </a:ext>
            </a:extLst>
          </p:cNvPr>
          <p:cNvSpPr txBox="1"/>
          <p:nvPr/>
        </p:nvSpPr>
        <p:spPr>
          <a:xfrm>
            <a:off x="606287" y="3090349"/>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Context is “faulted”</a:t>
            </a:r>
          </a:p>
        </p:txBody>
      </p:sp>
      <p:sp>
        <p:nvSpPr>
          <p:cNvPr id="7" name="TextBox 6">
            <a:extLst>
              <a:ext uri="{FF2B5EF4-FFF2-40B4-BE49-F238E27FC236}">
                <a16:creationId xmlns:a16="http://schemas.microsoft.com/office/drawing/2014/main" id="{1E75E1E9-07D2-424A-82FB-4B175E25107F}"/>
              </a:ext>
            </a:extLst>
          </p:cNvPr>
          <p:cNvSpPr txBox="1"/>
          <p:nvPr/>
        </p:nvSpPr>
        <p:spPr>
          <a:xfrm>
            <a:off x="606287" y="3563430"/>
            <a:ext cx="7235687" cy="507831"/>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The handler updates the state when work is done and forwards according to the routing slip. Then acks.</a:t>
            </a:r>
          </a:p>
        </p:txBody>
      </p:sp>
    </p:spTree>
    <p:extLst>
      <p:ext uri="{BB962C8B-B14F-4D97-AF65-F5344CB8AC3E}">
        <p14:creationId xmlns:p14="http://schemas.microsoft.com/office/powerpoint/2010/main" val="256879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28805-6E47-BBD4-7C13-6C666BA65E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432FB-B915-3272-3660-914F972FEA00}"/>
              </a:ext>
            </a:extLst>
          </p:cNvPr>
          <p:cNvSpPr>
            <a:spLocks noGrp="1"/>
          </p:cNvSpPr>
          <p:nvPr>
            <p:ph type="title"/>
          </p:nvPr>
        </p:nvSpPr>
        <p:spPr/>
        <p:txBody>
          <a:bodyPr>
            <a:normAutofit fontScale="90000"/>
          </a:bodyPr>
          <a:lstStyle/>
          <a:p>
            <a:r>
              <a:rPr lang="en-GB" dirty="0">
                <a:latin typeface="Chalkboard" panose="03050602040202020205" pitchFamily="66" charset="77"/>
              </a:rPr>
              <a:t>Workflow Engines + Activity State Updates</a:t>
            </a:r>
            <a:endParaRPr lang="en-US" dirty="0">
              <a:latin typeface="Chalkboard" panose="03050602040202020205" pitchFamily="66" charset="77"/>
            </a:endParaRPr>
          </a:p>
        </p:txBody>
      </p:sp>
      <p:sp>
        <p:nvSpPr>
          <p:cNvPr id="5" name="Content Placeholder 2">
            <a:extLst>
              <a:ext uri="{FF2B5EF4-FFF2-40B4-BE49-F238E27FC236}">
                <a16:creationId xmlns:a16="http://schemas.microsoft.com/office/drawing/2014/main" id="{D3A8D281-B024-8B88-40F7-82D3973FD565}"/>
              </a:ext>
            </a:extLst>
          </p:cNvPr>
          <p:cNvSpPr>
            <a:spLocks noGrp="1"/>
          </p:cNvSpPr>
          <p:nvPr>
            <p:ph idx="1"/>
          </p:nvPr>
        </p:nvSpPr>
        <p:spPr>
          <a:xfrm>
            <a:off x="457200" y="1846943"/>
            <a:ext cx="7990184" cy="777612"/>
          </a:xfrm>
        </p:spPr>
        <p:txBody>
          <a:bodyPr>
            <a:normAutofit/>
          </a:bodyPr>
          <a:lstStyle/>
          <a:p>
            <a:pPr marL="0" indent="0">
              <a:buNone/>
            </a:pPr>
            <a:r>
              <a:rPr lang="en-US" sz="1800" dirty="0">
                <a:latin typeface="Chalkboard" panose="03050602040202020205" pitchFamily="66" charset="77"/>
              </a:rPr>
              <a:t>When we want more than just state transitions (split, join, merge, choice, etc.), use a workflow engine.</a:t>
            </a:r>
          </a:p>
        </p:txBody>
      </p:sp>
      <p:sp>
        <p:nvSpPr>
          <p:cNvPr id="6" name="TextBox 5">
            <a:extLst>
              <a:ext uri="{FF2B5EF4-FFF2-40B4-BE49-F238E27FC236}">
                <a16:creationId xmlns:a16="http://schemas.microsoft.com/office/drawing/2014/main" id="{8ED3D2E4-2F22-9D59-AE52-EE97721C0A1E}"/>
              </a:ext>
            </a:extLst>
          </p:cNvPr>
          <p:cNvSpPr txBox="1"/>
          <p:nvPr/>
        </p:nvSpPr>
        <p:spPr>
          <a:xfrm>
            <a:off x="459485" y="2811526"/>
            <a:ext cx="7653131"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A workflow engine explicitly models a sequence of activities and gateways.</a:t>
            </a:r>
          </a:p>
        </p:txBody>
      </p:sp>
      <p:sp>
        <p:nvSpPr>
          <p:cNvPr id="7" name="TextBox 6">
            <a:extLst>
              <a:ext uri="{FF2B5EF4-FFF2-40B4-BE49-F238E27FC236}">
                <a16:creationId xmlns:a16="http://schemas.microsoft.com/office/drawing/2014/main" id="{AEC4BB5C-37E9-F305-3375-AC5A50BBCAFA}"/>
              </a:ext>
            </a:extLst>
          </p:cNvPr>
          <p:cNvSpPr txBox="1"/>
          <p:nvPr/>
        </p:nvSpPr>
        <p:spPr>
          <a:xfrm>
            <a:off x="119270" y="3143005"/>
            <a:ext cx="7285383" cy="300082"/>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May directly support BPMN (or proprietary language); allows visual modelling.</a:t>
            </a:r>
          </a:p>
        </p:txBody>
      </p:sp>
      <p:sp>
        <p:nvSpPr>
          <p:cNvPr id="8" name="TextBox 7">
            <a:extLst>
              <a:ext uri="{FF2B5EF4-FFF2-40B4-BE49-F238E27FC236}">
                <a16:creationId xmlns:a16="http://schemas.microsoft.com/office/drawing/2014/main" id="{4AFCE42B-0C80-85EE-325C-4876FA0511BB}"/>
              </a:ext>
            </a:extLst>
          </p:cNvPr>
          <p:cNvSpPr txBox="1"/>
          <p:nvPr/>
        </p:nvSpPr>
        <p:spPr>
          <a:xfrm>
            <a:off x="122432" y="3500458"/>
            <a:ext cx="7990184" cy="507831"/>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A  step receives the token. The step is glue code: it invokes the action in the domain, calls another service, and sends a message.</a:t>
            </a:r>
          </a:p>
        </p:txBody>
      </p:sp>
      <p:sp>
        <p:nvSpPr>
          <p:cNvPr id="10" name="TextBox 9">
            <a:extLst>
              <a:ext uri="{FF2B5EF4-FFF2-40B4-BE49-F238E27FC236}">
                <a16:creationId xmlns:a16="http://schemas.microsoft.com/office/drawing/2014/main" id="{608BFE18-7BC8-D259-5AB0-00026BF78C94}"/>
              </a:ext>
            </a:extLst>
          </p:cNvPr>
          <p:cNvSpPr txBox="1"/>
          <p:nvPr/>
        </p:nvSpPr>
        <p:spPr>
          <a:xfrm>
            <a:off x="158148" y="4645764"/>
            <a:ext cx="7951306" cy="507831"/>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A job scheduler provides durable execution. Typically, any instance can resume a paused job – distributed.</a:t>
            </a:r>
          </a:p>
        </p:txBody>
      </p:sp>
      <p:sp>
        <p:nvSpPr>
          <p:cNvPr id="11" name="TextBox 10">
            <a:extLst>
              <a:ext uri="{FF2B5EF4-FFF2-40B4-BE49-F238E27FC236}">
                <a16:creationId xmlns:a16="http://schemas.microsoft.com/office/drawing/2014/main" id="{4DB06F51-C287-2991-BB4C-5B8189DAC483}"/>
              </a:ext>
            </a:extLst>
          </p:cNvPr>
          <p:cNvSpPr txBox="1"/>
          <p:nvPr/>
        </p:nvSpPr>
        <p:spPr>
          <a:xfrm>
            <a:off x="119270" y="4074468"/>
            <a:ext cx="7990184" cy="507831"/>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A step may wait for an event or a timer to signal that execution should resume. It may be the handler equivalent, or it may be triggered by the handler calling the engine.</a:t>
            </a:r>
          </a:p>
        </p:txBody>
      </p:sp>
    </p:spTree>
    <p:extLst>
      <p:ext uri="{BB962C8B-B14F-4D97-AF65-F5344CB8AC3E}">
        <p14:creationId xmlns:p14="http://schemas.microsoft.com/office/powerpoint/2010/main" val="90618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(Query-Result)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16</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2074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E83D-8498-0F79-235D-55B9708E7B64}"/>
              </a:ext>
            </a:extLst>
          </p:cNvPr>
          <p:cNvSpPr>
            <a:spLocks noGrp="1"/>
          </p:cNvSpPr>
          <p:nvPr>
            <p:ph type="title"/>
          </p:nvPr>
        </p:nvSpPr>
        <p:spPr/>
        <p:txBody>
          <a:bodyPr>
            <a:normAutofit fontScale="90000"/>
          </a:bodyPr>
          <a:lstStyle/>
          <a:p>
            <a:r>
              <a:rPr lang="en-GB" dirty="0">
                <a:latin typeface="Chalkboard" panose="03050602040202020205" pitchFamily="66" charset="77"/>
              </a:rPr>
              <a:t>(Fault) Workflow Engines + Activity State Updates</a:t>
            </a:r>
            <a:endParaRPr lang="en-US" dirty="0">
              <a:latin typeface="Chalkboard" panose="03050602040202020205" pitchFamily="66" charset="77"/>
            </a:endParaRPr>
          </a:p>
        </p:txBody>
      </p:sp>
      <p:sp>
        <p:nvSpPr>
          <p:cNvPr id="5" name="Content Placeholder 2">
            <a:extLst>
              <a:ext uri="{FF2B5EF4-FFF2-40B4-BE49-F238E27FC236}">
                <a16:creationId xmlns:a16="http://schemas.microsoft.com/office/drawing/2014/main" id="{8B04D9EC-3874-8633-DEBE-DF4CF16BCC14}"/>
              </a:ext>
            </a:extLst>
          </p:cNvPr>
          <p:cNvSpPr>
            <a:spLocks noGrp="1"/>
          </p:cNvSpPr>
          <p:nvPr>
            <p:ph idx="1"/>
          </p:nvPr>
        </p:nvSpPr>
        <p:spPr>
          <a:xfrm>
            <a:off x="459486" y="2143900"/>
            <a:ext cx="7990184" cy="385958"/>
          </a:xfrm>
        </p:spPr>
        <p:txBody>
          <a:bodyPr>
            <a:normAutofit/>
          </a:bodyPr>
          <a:lstStyle/>
          <a:p>
            <a:pPr marL="0" indent="0">
              <a:buNone/>
            </a:pPr>
            <a:r>
              <a:rPr lang="en-US" sz="1800" dirty="0">
                <a:latin typeface="Chalkboard" panose="03050602040202020205" pitchFamily="66" charset="77"/>
              </a:rPr>
              <a:t>How do we handle compensation flows?</a:t>
            </a:r>
          </a:p>
        </p:txBody>
      </p:sp>
      <p:sp>
        <p:nvSpPr>
          <p:cNvPr id="7" name="TextBox 6">
            <a:extLst>
              <a:ext uri="{FF2B5EF4-FFF2-40B4-BE49-F238E27FC236}">
                <a16:creationId xmlns:a16="http://schemas.microsoft.com/office/drawing/2014/main" id="{DC245BD3-53A1-868E-3C8C-CDFDC7E6CFF0}"/>
              </a:ext>
            </a:extLst>
          </p:cNvPr>
          <p:cNvSpPr txBox="1"/>
          <p:nvPr/>
        </p:nvSpPr>
        <p:spPr>
          <a:xfrm>
            <a:off x="116108" y="3662253"/>
            <a:ext cx="7911548" cy="923330"/>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A retry frequently handles technical faults. If the retry fails and a catch is present, then a fallback runs. If there is no catch, then either the workflow rolls back to the last wait state or terminates. </a:t>
            </a:r>
          </a:p>
          <a:p>
            <a:pPr marL="900113" lvl="2" indent="-214313">
              <a:buFont typeface="Arial" panose="020B0604020202020204" pitchFamily="34" charset="0"/>
              <a:buChar char="•"/>
            </a:pPr>
            <a:endParaRPr lang="en-US" sz="1350" dirty="0">
              <a:latin typeface="Chalkboard" panose="03050602040202020205" pitchFamily="66" charset="77"/>
            </a:endParaRPr>
          </a:p>
        </p:txBody>
      </p:sp>
      <p:sp>
        <p:nvSpPr>
          <p:cNvPr id="12" name="TextBox 11">
            <a:extLst>
              <a:ext uri="{FF2B5EF4-FFF2-40B4-BE49-F238E27FC236}">
                <a16:creationId xmlns:a16="http://schemas.microsoft.com/office/drawing/2014/main" id="{2BFAA562-0DC5-76F0-02B7-6BD11E417B11}"/>
              </a:ext>
            </a:extLst>
          </p:cNvPr>
          <p:cNvSpPr txBox="1"/>
          <p:nvPr/>
        </p:nvSpPr>
        <p:spPr>
          <a:xfrm>
            <a:off x="453161" y="3042570"/>
            <a:ext cx="7653131" cy="507831"/>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A known business error (i.e. card declined) is usually modelled explicitly as a branch via a gateway.</a:t>
            </a:r>
          </a:p>
        </p:txBody>
      </p:sp>
      <p:sp>
        <p:nvSpPr>
          <p:cNvPr id="14" name="TextBox 13">
            <a:extLst>
              <a:ext uri="{FF2B5EF4-FFF2-40B4-BE49-F238E27FC236}">
                <a16:creationId xmlns:a16="http://schemas.microsoft.com/office/drawing/2014/main" id="{4940EC43-760D-7053-89B5-53D55A9EE186}"/>
              </a:ext>
            </a:extLst>
          </p:cNvPr>
          <p:cNvSpPr txBox="1"/>
          <p:nvPr/>
        </p:nvSpPr>
        <p:spPr>
          <a:xfrm>
            <a:off x="116108" y="2630636"/>
            <a:ext cx="7990184" cy="300082"/>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Is the error a business error or a technical error?</a:t>
            </a:r>
          </a:p>
        </p:txBody>
      </p:sp>
    </p:spTree>
    <p:extLst>
      <p:ext uri="{BB962C8B-B14F-4D97-AF65-F5344CB8AC3E}">
        <p14:creationId xmlns:p14="http://schemas.microsoft.com/office/powerpoint/2010/main" val="261144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9C6D37C-9AA9-C0AF-A495-4A3AEBC1756F}"/>
              </a:ext>
            </a:extLst>
          </p:cNvPr>
          <p:cNvSpPr>
            <a:spLocks noGrp="1"/>
          </p:cNvSpPr>
          <p:nvPr>
            <p:ph type="title"/>
          </p:nvPr>
        </p:nvSpPr>
        <p:spPr>
          <a:xfrm>
            <a:off x="359545" y="1070800"/>
            <a:ext cx="2954766" cy="5583126"/>
          </a:xfrm>
        </p:spPr>
        <p:txBody>
          <a:bodyPr>
            <a:normAutofit/>
          </a:bodyPr>
          <a:lstStyle/>
          <a:p>
            <a:pPr algn="r">
              <a:lnSpc>
                <a:spcPct val="90000"/>
              </a:lnSpc>
            </a:pPr>
            <a:r>
              <a:rPr lang="en-GB" sz="3200" dirty="0">
                <a:latin typeface="Chalkboard" panose="03050602040202020205" pitchFamily="66" charset="77"/>
              </a:rPr>
              <a:t>Embedded vs. External Workflow Engines</a:t>
            </a: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6039"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8508D7F-27C3-C781-137B-9CF679B89DA2}"/>
              </a:ext>
            </a:extLst>
          </p:cNvPr>
          <p:cNvGraphicFramePr>
            <a:graphicFrameLocks noGrp="1"/>
          </p:cNvGraphicFramePr>
          <p:nvPr>
            <p:ph idx="1"/>
            <p:extLst>
              <p:ext uri="{D42A27DB-BD31-4B8C-83A1-F6EECF244321}">
                <p14:modId xmlns:p14="http://schemas.microsoft.com/office/powerpoint/2010/main" val="845905199"/>
              </p:ext>
            </p:extLst>
          </p:nvPr>
        </p:nvGraphicFramePr>
        <p:xfrm>
          <a:off x="3831401" y="1070800"/>
          <a:ext cx="4683949"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26617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8C7CE-7106-99EE-C0A5-9CA6BC069918}"/>
              </a:ext>
            </a:extLst>
          </p:cNvPr>
          <p:cNvSpPr>
            <a:spLocks noGrp="1"/>
          </p:cNvSpPr>
          <p:nvPr>
            <p:ph type="title"/>
          </p:nvPr>
        </p:nvSpPr>
        <p:spPr>
          <a:xfrm>
            <a:off x="459487" y="1268729"/>
            <a:ext cx="2619756" cy="4341114"/>
          </a:xfrm>
        </p:spPr>
        <p:txBody>
          <a:bodyPr anchor="ctr">
            <a:normAutofit/>
          </a:bodyPr>
          <a:lstStyle/>
          <a:p>
            <a:r>
              <a:rPr lang="en-GB" sz="3200" dirty="0">
                <a:latin typeface="Chalkboard" panose="03050602040202020205" pitchFamily="66" charset="77"/>
              </a:rPr>
              <a:t>Workflow Engines: Lessons from SOA</a:t>
            </a:r>
            <a:br>
              <a:rPr lang="en-GB" sz="3200" dirty="0">
                <a:latin typeface="Chalkboard" panose="03050602040202020205" pitchFamily="66" charset="77"/>
              </a:rPr>
            </a:br>
            <a:endParaRPr lang="en-US" sz="3200" dirty="0">
              <a:latin typeface="Chalkboard" panose="03050602040202020205" pitchFamily="66" charset="77"/>
            </a:endParaRPr>
          </a:p>
        </p:txBody>
      </p:sp>
      <p:graphicFrame>
        <p:nvGraphicFramePr>
          <p:cNvPr id="5" name="Content Placeholder 2">
            <a:extLst>
              <a:ext uri="{FF2B5EF4-FFF2-40B4-BE49-F238E27FC236}">
                <a16:creationId xmlns:a16="http://schemas.microsoft.com/office/drawing/2014/main" id="{C8C58FB0-3A74-1222-B662-04FFFCB40B7F}"/>
              </a:ext>
            </a:extLst>
          </p:cNvPr>
          <p:cNvGraphicFramePr>
            <a:graphicFrameLocks noGrp="1"/>
          </p:cNvGraphicFramePr>
          <p:nvPr>
            <p:ph idx="1"/>
            <p:extLst>
              <p:ext uri="{D42A27DB-BD31-4B8C-83A1-F6EECF244321}">
                <p14:modId xmlns:p14="http://schemas.microsoft.com/office/powerpoint/2010/main" val="4136411696"/>
              </p:ext>
            </p:extLst>
          </p:nvPr>
        </p:nvGraphicFramePr>
        <p:xfrm>
          <a:off x="3456185" y="1268730"/>
          <a:ext cx="5212080" cy="4339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12682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4D4FE-B6B0-12FF-1F25-BBFAC63F6890}"/>
              </a:ext>
            </a:extLst>
          </p:cNvPr>
          <p:cNvSpPr>
            <a:spLocks noGrp="1"/>
          </p:cNvSpPr>
          <p:nvPr>
            <p:ph type="title"/>
          </p:nvPr>
        </p:nvSpPr>
        <p:spPr/>
        <p:txBody>
          <a:bodyPr>
            <a:normAutofit/>
          </a:bodyPr>
          <a:lstStyle/>
          <a:p>
            <a:r>
              <a:rPr lang="en-GB" dirty="0">
                <a:latin typeface="Chalkboard" panose="03050602040202020205" pitchFamily="66" charset="77"/>
              </a:rPr>
              <a:t>Smart Endpoints, Dumb Pipes</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EE13BBCB-8E8F-03C5-6DBC-9185271B20FF}"/>
              </a:ext>
            </a:extLst>
          </p:cNvPr>
          <p:cNvSpPr>
            <a:spLocks noGrp="1"/>
          </p:cNvSpPr>
          <p:nvPr>
            <p:ph idx="1"/>
          </p:nvPr>
        </p:nvSpPr>
        <p:spPr>
          <a:xfrm>
            <a:off x="459486" y="2143899"/>
            <a:ext cx="7990184" cy="2072501"/>
          </a:xfrm>
          <a:ln w="19050">
            <a:solidFill>
              <a:schemeClr val="accent1"/>
            </a:solidFill>
          </a:ln>
        </p:spPr>
        <p:txBody>
          <a:bodyPr>
            <a:normAutofit/>
          </a:bodyPr>
          <a:lstStyle/>
          <a:p>
            <a:pPr marL="0" indent="0">
              <a:buNone/>
            </a:pPr>
            <a:r>
              <a:rPr lang="en-US" sz="2400" dirty="0">
                <a:latin typeface="Chalkboard" panose="03050602040202020205" pitchFamily="66" charset="77"/>
              </a:rPr>
              <a:t>ESB products often include sophisticated facilities for message routing, choreography, transformation, and applying business rules. The microservice community </a:t>
            </a:r>
            <a:r>
              <a:rPr lang="en-US" sz="2400" dirty="0" err="1">
                <a:latin typeface="Chalkboard" panose="03050602040202020205" pitchFamily="66" charset="77"/>
              </a:rPr>
              <a:t>favours</a:t>
            </a:r>
            <a:r>
              <a:rPr lang="en-US" sz="2400" dirty="0">
                <a:latin typeface="Chalkboard" panose="03050602040202020205" pitchFamily="66" charset="77"/>
              </a:rPr>
              <a:t> an alternative approach: </a:t>
            </a:r>
            <a:r>
              <a:rPr lang="en-US" sz="2400" b="1" dirty="0">
                <a:latin typeface="Chalkboard" panose="03050602040202020205" pitchFamily="66" charset="77"/>
              </a:rPr>
              <a:t>smart endpoints and dumb pipes</a:t>
            </a:r>
            <a:r>
              <a:rPr lang="en-US" sz="2400" dirty="0">
                <a:latin typeface="Chalkboard" panose="03050602040202020205" pitchFamily="66" charset="77"/>
              </a:rPr>
              <a:t>. </a:t>
            </a:r>
          </a:p>
        </p:txBody>
      </p:sp>
      <p:sp>
        <p:nvSpPr>
          <p:cNvPr id="5" name="TextBox 4">
            <a:extLst>
              <a:ext uri="{FF2B5EF4-FFF2-40B4-BE49-F238E27FC236}">
                <a16:creationId xmlns:a16="http://schemas.microsoft.com/office/drawing/2014/main" id="{78413FDD-93D6-6B4A-16C3-2562CE6984C5}"/>
              </a:ext>
            </a:extLst>
          </p:cNvPr>
          <p:cNvSpPr txBox="1"/>
          <p:nvPr/>
        </p:nvSpPr>
        <p:spPr>
          <a:xfrm>
            <a:off x="3894852" y="4388605"/>
            <a:ext cx="4791948" cy="246221"/>
          </a:xfrm>
          <a:prstGeom prst="rect">
            <a:avLst/>
          </a:prstGeom>
          <a:noFill/>
        </p:spPr>
        <p:txBody>
          <a:bodyPr wrap="square">
            <a:spAutoFit/>
          </a:bodyPr>
          <a:lstStyle/>
          <a:p>
            <a:r>
              <a:rPr lang="en-US" sz="1000" dirty="0"/>
              <a:t>https://</a:t>
            </a:r>
            <a:r>
              <a:rPr lang="en-US" sz="1000" dirty="0" err="1"/>
              <a:t>martinfowler.com</a:t>
            </a:r>
            <a:r>
              <a:rPr lang="en-US" sz="1000" dirty="0"/>
              <a:t>/articles/</a:t>
            </a:r>
            <a:r>
              <a:rPr lang="en-US" sz="1000" dirty="0" err="1"/>
              <a:t>microservices.html#SmartEndpointsAndDumbPipes</a:t>
            </a:r>
            <a:endParaRPr lang="en-US" sz="1000" dirty="0"/>
          </a:p>
        </p:txBody>
      </p:sp>
    </p:spTree>
    <p:extLst>
      <p:ext uri="{BB962C8B-B14F-4D97-AF65-F5344CB8AC3E}">
        <p14:creationId xmlns:p14="http://schemas.microsoft.com/office/powerpoint/2010/main" val="16439281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0B51E-89F1-DACA-FC43-4A87D7039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8BA668-3FE4-B9BF-A322-73A9D2D42951}"/>
              </a:ext>
            </a:extLst>
          </p:cNvPr>
          <p:cNvSpPr>
            <a:spLocks noGrp="1"/>
          </p:cNvSpPr>
          <p:nvPr>
            <p:ph type="title"/>
          </p:nvPr>
        </p:nvSpPr>
        <p:spPr>
          <a:xfrm>
            <a:off x="459487" y="1268729"/>
            <a:ext cx="2619756" cy="4341114"/>
          </a:xfrm>
        </p:spPr>
        <p:txBody>
          <a:bodyPr anchor="ctr">
            <a:normAutofit/>
          </a:bodyPr>
          <a:lstStyle/>
          <a:p>
            <a:r>
              <a:rPr lang="en-GB" sz="3200" dirty="0">
                <a:latin typeface="Chalkboard" panose="03050602040202020205" pitchFamily="66" charset="77"/>
              </a:rPr>
              <a:t>Embedded vs. External Workflow Engines</a:t>
            </a:r>
          </a:p>
        </p:txBody>
      </p:sp>
      <p:graphicFrame>
        <p:nvGraphicFramePr>
          <p:cNvPr id="5" name="Content Placeholder 2">
            <a:extLst>
              <a:ext uri="{FF2B5EF4-FFF2-40B4-BE49-F238E27FC236}">
                <a16:creationId xmlns:a16="http://schemas.microsoft.com/office/drawing/2014/main" id="{23B38455-0C04-853E-1EBF-3A0519F220C5}"/>
              </a:ext>
            </a:extLst>
          </p:cNvPr>
          <p:cNvGraphicFramePr>
            <a:graphicFrameLocks noGrp="1"/>
          </p:cNvGraphicFramePr>
          <p:nvPr>
            <p:ph idx="1"/>
            <p:extLst>
              <p:ext uri="{D42A27DB-BD31-4B8C-83A1-F6EECF244321}">
                <p14:modId xmlns:p14="http://schemas.microsoft.com/office/powerpoint/2010/main" val="3685551754"/>
              </p:ext>
            </p:extLst>
          </p:nvPr>
        </p:nvGraphicFramePr>
        <p:xfrm>
          <a:off x="3456185" y="1268730"/>
          <a:ext cx="5212080" cy="4339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30561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8FE38-A187-9B2C-7602-C5EFD27F6B65}"/>
              </a:ext>
            </a:extLst>
          </p:cNvPr>
          <p:cNvSpPr>
            <a:spLocks noGrp="1"/>
          </p:cNvSpPr>
          <p:nvPr>
            <p:ph type="title"/>
          </p:nvPr>
        </p:nvSpPr>
        <p:spPr>
          <a:xfrm>
            <a:off x="1298866" y="1233259"/>
            <a:ext cx="6546273" cy="516959"/>
          </a:xfrm>
        </p:spPr>
        <p:txBody>
          <a:bodyPr vert="horz" lIns="68580" tIns="34290" rIns="68580" bIns="34290" rtlCol="0" anchor="b">
            <a:normAutofit fontScale="90000"/>
          </a:bodyPr>
          <a:lstStyle/>
          <a:p>
            <a:pPr algn="ctr"/>
            <a:r>
              <a:rPr lang="en-US" sz="1500"/>
              <a:t>Implementing Workflow Patterns</a:t>
            </a:r>
            <a:br>
              <a:rPr lang="en-US" sz="1500"/>
            </a:br>
            <a:endParaRPr lang="en-US" sz="1500"/>
          </a:p>
        </p:txBody>
      </p:sp>
      <p:graphicFrame>
        <p:nvGraphicFramePr>
          <p:cNvPr id="4" name="Table 3">
            <a:extLst>
              <a:ext uri="{FF2B5EF4-FFF2-40B4-BE49-F238E27FC236}">
                <a16:creationId xmlns:a16="http://schemas.microsoft.com/office/drawing/2014/main" id="{1E7A12A1-060E-7D9E-492B-3D3AE54862DA}"/>
              </a:ext>
            </a:extLst>
          </p:cNvPr>
          <p:cNvGraphicFramePr>
            <a:graphicFrameLocks noGrp="1"/>
          </p:cNvGraphicFramePr>
          <p:nvPr>
            <p:extLst>
              <p:ext uri="{D42A27DB-BD31-4B8C-83A1-F6EECF244321}">
                <p14:modId xmlns:p14="http://schemas.microsoft.com/office/powerpoint/2010/main" val="1441044141"/>
              </p:ext>
            </p:extLst>
          </p:nvPr>
        </p:nvGraphicFramePr>
        <p:xfrm>
          <a:off x="1496188" y="2373078"/>
          <a:ext cx="6151629" cy="3070523"/>
        </p:xfrm>
        <a:graphic>
          <a:graphicData uri="http://schemas.openxmlformats.org/drawingml/2006/table">
            <a:tbl>
              <a:tblPr>
                <a:tableStyleId>{3B4B98B0-60AC-42C2-AFA5-B58CD77FA1E5}</a:tableStyleId>
              </a:tblPr>
              <a:tblGrid>
                <a:gridCol w="1296321">
                  <a:extLst>
                    <a:ext uri="{9D8B030D-6E8A-4147-A177-3AD203B41FA5}">
                      <a16:colId xmlns:a16="http://schemas.microsoft.com/office/drawing/2014/main" val="1581607714"/>
                    </a:ext>
                  </a:extLst>
                </a:gridCol>
                <a:gridCol w="1586990">
                  <a:extLst>
                    <a:ext uri="{9D8B030D-6E8A-4147-A177-3AD203B41FA5}">
                      <a16:colId xmlns:a16="http://schemas.microsoft.com/office/drawing/2014/main" val="2709036208"/>
                    </a:ext>
                  </a:extLst>
                </a:gridCol>
                <a:gridCol w="1664756">
                  <a:extLst>
                    <a:ext uri="{9D8B030D-6E8A-4147-A177-3AD203B41FA5}">
                      <a16:colId xmlns:a16="http://schemas.microsoft.com/office/drawing/2014/main" val="2512619747"/>
                    </a:ext>
                  </a:extLst>
                </a:gridCol>
                <a:gridCol w="1603562">
                  <a:extLst>
                    <a:ext uri="{9D8B030D-6E8A-4147-A177-3AD203B41FA5}">
                      <a16:colId xmlns:a16="http://schemas.microsoft.com/office/drawing/2014/main" val="91618459"/>
                    </a:ext>
                  </a:extLst>
                </a:gridCol>
              </a:tblGrid>
              <a:tr h="316259">
                <a:tc>
                  <a:txBody>
                    <a:bodyPr/>
                    <a:lstStyle/>
                    <a:p>
                      <a:pPr>
                        <a:buNone/>
                      </a:pPr>
                      <a:r>
                        <a:rPr lang="en-GB" sz="1100" b="1">
                          <a:effectLst/>
                        </a:rPr>
                        <a:t>Pattern</a:t>
                      </a:r>
                      <a:endParaRPr lang="en-GB" sz="1100">
                        <a:effectLst/>
                      </a:endParaRPr>
                    </a:p>
                  </a:txBody>
                  <a:tcPr marL="57773" marR="57773" marT="57773" marB="57773" anchor="ctr"/>
                </a:tc>
                <a:tc>
                  <a:txBody>
                    <a:bodyPr/>
                    <a:lstStyle/>
                    <a:p>
                      <a:pPr>
                        <a:buNone/>
                      </a:pPr>
                      <a:r>
                        <a:rPr lang="en-GB" sz="1100" b="1">
                          <a:effectLst/>
                        </a:rPr>
                        <a:t>Handlers Only</a:t>
                      </a:r>
                      <a:endParaRPr lang="en-GB" sz="1100">
                        <a:effectLst/>
                      </a:endParaRPr>
                    </a:p>
                  </a:txBody>
                  <a:tcPr marL="57773" marR="57773" marT="57773" marB="57773" anchor="ctr"/>
                </a:tc>
                <a:tc>
                  <a:txBody>
                    <a:bodyPr/>
                    <a:lstStyle/>
                    <a:p>
                      <a:pPr>
                        <a:buNone/>
                      </a:pPr>
                      <a:r>
                        <a:rPr lang="en-GB" sz="1100" b="1">
                          <a:effectLst/>
                        </a:rPr>
                        <a:t>State Machine</a:t>
                      </a:r>
                      <a:endParaRPr lang="en-GB" sz="1100">
                        <a:effectLst/>
                      </a:endParaRPr>
                    </a:p>
                  </a:txBody>
                  <a:tcPr marL="57773" marR="57773" marT="57773" marB="57773" anchor="ctr"/>
                </a:tc>
                <a:tc>
                  <a:txBody>
                    <a:bodyPr/>
                    <a:lstStyle/>
                    <a:p>
                      <a:pPr>
                        <a:buNone/>
                      </a:pPr>
                      <a:r>
                        <a:rPr lang="en-GB" sz="1100" b="1">
                          <a:effectLst/>
                        </a:rPr>
                        <a:t>Workflow Engine</a:t>
                      </a:r>
                      <a:endParaRPr lang="en-GB" sz="1100">
                        <a:effectLst/>
                      </a:endParaRPr>
                    </a:p>
                  </a:txBody>
                  <a:tcPr marL="57773" marR="57773" marT="57773" marB="57773" anchor="ctr"/>
                </a:tc>
                <a:extLst>
                  <a:ext uri="{0D108BD9-81ED-4DB2-BD59-A6C34878D82A}">
                    <a16:rowId xmlns:a16="http://schemas.microsoft.com/office/drawing/2014/main" val="3037458993"/>
                  </a:ext>
                </a:extLst>
              </a:tr>
              <a:tr h="487601">
                <a:tc>
                  <a:txBody>
                    <a:bodyPr/>
                    <a:lstStyle/>
                    <a:p>
                      <a:pPr>
                        <a:buNone/>
                      </a:pPr>
                      <a:r>
                        <a:rPr lang="en-GB" sz="1100">
                          <a:effectLst/>
                        </a:rPr>
                        <a:t>Sequence</a:t>
                      </a:r>
                    </a:p>
                  </a:txBody>
                  <a:tcPr marL="57773" marR="57773" marT="57773" marB="57773" anchor="ctr"/>
                </a:tc>
                <a:tc>
                  <a:txBody>
                    <a:bodyPr/>
                    <a:lstStyle/>
                    <a:p>
                      <a:pPr>
                        <a:buNone/>
                      </a:pPr>
                      <a:r>
                        <a:rPr lang="en-GB" sz="1100">
                          <a:effectLst/>
                        </a:rPr>
                        <a:t>Chain message handlers</a:t>
                      </a:r>
                    </a:p>
                  </a:txBody>
                  <a:tcPr marL="57773" marR="57773" marT="57773" marB="57773" anchor="ctr"/>
                </a:tc>
                <a:tc>
                  <a:txBody>
                    <a:bodyPr/>
                    <a:lstStyle/>
                    <a:p>
                      <a:pPr>
                        <a:buNone/>
                      </a:pPr>
                      <a:r>
                        <a:rPr lang="en-GB" sz="1100">
                          <a:effectLst/>
                        </a:rPr>
                        <a:t>State transitions (A→B→C)</a:t>
                      </a:r>
                    </a:p>
                  </a:txBody>
                  <a:tcPr marL="57773" marR="57773" marT="57773" marB="57773" anchor="ctr"/>
                </a:tc>
                <a:tc>
                  <a:txBody>
                    <a:bodyPr/>
                    <a:lstStyle/>
                    <a:p>
                      <a:pPr>
                        <a:buNone/>
                      </a:pPr>
                      <a:r>
                        <a:rPr lang="en-GB" sz="1100">
                          <a:effectLst/>
                        </a:rPr>
                        <a:t>Sequential steps</a:t>
                      </a:r>
                    </a:p>
                  </a:txBody>
                  <a:tcPr marL="57773" marR="57773" marT="57773" marB="57773" anchor="ctr"/>
                </a:tc>
                <a:extLst>
                  <a:ext uri="{0D108BD9-81ED-4DB2-BD59-A6C34878D82A}">
                    <a16:rowId xmlns:a16="http://schemas.microsoft.com/office/drawing/2014/main" val="3290913905"/>
                  </a:ext>
                </a:extLst>
              </a:tr>
              <a:tr h="487601">
                <a:tc>
                  <a:txBody>
                    <a:bodyPr/>
                    <a:lstStyle/>
                    <a:p>
                      <a:pPr>
                        <a:buNone/>
                      </a:pPr>
                      <a:r>
                        <a:rPr lang="en-GB" sz="1100">
                          <a:effectLst/>
                        </a:rPr>
                        <a:t>Parallel Split</a:t>
                      </a:r>
                    </a:p>
                  </a:txBody>
                  <a:tcPr marL="57773" marR="57773" marT="57773" marB="57773" anchor="ctr"/>
                </a:tc>
                <a:tc>
                  <a:txBody>
                    <a:bodyPr/>
                    <a:lstStyle/>
                    <a:p>
                      <a:pPr>
                        <a:buNone/>
                      </a:pPr>
                      <a:r>
                        <a:rPr lang="en-GB" sz="1100">
                          <a:effectLst/>
                        </a:rPr>
                        <a:t>Trigger multiple handlers</a:t>
                      </a:r>
                    </a:p>
                  </a:txBody>
                  <a:tcPr marL="57773" marR="57773" marT="57773" marB="57773" anchor="ctr"/>
                </a:tc>
                <a:tc>
                  <a:txBody>
                    <a:bodyPr/>
                    <a:lstStyle/>
                    <a:p>
                      <a:pPr>
                        <a:buNone/>
                      </a:pPr>
                      <a:r>
                        <a:rPr lang="en-GB" sz="1100">
                          <a:effectLst/>
                        </a:rPr>
                        <a:t>⚠️ Complex coordination manually</a:t>
                      </a:r>
                    </a:p>
                  </a:txBody>
                  <a:tcPr marL="57773" marR="57773" marT="57773" marB="57773" anchor="ctr"/>
                </a:tc>
                <a:tc>
                  <a:txBody>
                    <a:bodyPr/>
                    <a:lstStyle/>
                    <a:p>
                      <a:pPr>
                        <a:buNone/>
                      </a:pPr>
                      <a:r>
                        <a:rPr lang="en-GB" sz="1100">
                          <a:effectLst/>
                        </a:rPr>
                        <a:t>Parallel branches with fork/join</a:t>
                      </a:r>
                    </a:p>
                  </a:txBody>
                  <a:tcPr marL="57773" marR="57773" marT="57773" marB="57773" anchor="ctr"/>
                </a:tc>
                <a:extLst>
                  <a:ext uri="{0D108BD9-81ED-4DB2-BD59-A6C34878D82A}">
                    <a16:rowId xmlns:a16="http://schemas.microsoft.com/office/drawing/2014/main" val="2973029633"/>
                  </a:ext>
                </a:extLst>
              </a:tr>
              <a:tr h="487601">
                <a:tc>
                  <a:txBody>
                    <a:bodyPr/>
                    <a:lstStyle/>
                    <a:p>
                      <a:pPr>
                        <a:buNone/>
                      </a:pPr>
                      <a:r>
                        <a:rPr lang="en-GB" sz="1100">
                          <a:effectLst/>
                        </a:rPr>
                        <a:t>Synchronization</a:t>
                      </a:r>
                    </a:p>
                  </a:txBody>
                  <a:tcPr marL="57773" marR="57773" marT="57773" marB="57773" anchor="ctr"/>
                </a:tc>
                <a:tc>
                  <a:txBody>
                    <a:bodyPr/>
                    <a:lstStyle/>
                    <a:p>
                      <a:pPr>
                        <a:buNone/>
                      </a:pPr>
                      <a:r>
                        <a:rPr lang="en-GB" sz="1100">
                          <a:effectLst/>
                        </a:rPr>
                        <a:t>Wait for multiple states</a:t>
                      </a:r>
                    </a:p>
                  </a:txBody>
                  <a:tcPr marL="57773" marR="57773" marT="57773" marB="57773" anchor="ctr"/>
                </a:tc>
                <a:tc>
                  <a:txBody>
                    <a:bodyPr/>
                    <a:lstStyle/>
                    <a:p>
                      <a:pPr>
                        <a:buNone/>
                      </a:pPr>
                      <a:r>
                        <a:rPr lang="en-GB" sz="1100">
                          <a:effectLst/>
                        </a:rPr>
                        <a:t>⚠️ Hard to do without orchestration</a:t>
                      </a:r>
                    </a:p>
                  </a:txBody>
                  <a:tcPr marL="57773" marR="57773" marT="57773" marB="57773" anchor="ctr"/>
                </a:tc>
                <a:tc>
                  <a:txBody>
                    <a:bodyPr/>
                    <a:lstStyle/>
                    <a:p>
                      <a:pPr>
                        <a:buNone/>
                      </a:pPr>
                      <a:r>
                        <a:rPr lang="en-GB" sz="1100">
                          <a:effectLst/>
                        </a:rPr>
                        <a:t>Join after parallel branches</a:t>
                      </a:r>
                    </a:p>
                  </a:txBody>
                  <a:tcPr marL="57773" marR="57773" marT="57773" marB="57773" anchor="ctr"/>
                </a:tc>
                <a:extLst>
                  <a:ext uri="{0D108BD9-81ED-4DB2-BD59-A6C34878D82A}">
                    <a16:rowId xmlns:a16="http://schemas.microsoft.com/office/drawing/2014/main" val="53357542"/>
                  </a:ext>
                </a:extLst>
              </a:tr>
              <a:tr h="316259">
                <a:tc>
                  <a:txBody>
                    <a:bodyPr/>
                    <a:lstStyle/>
                    <a:p>
                      <a:pPr>
                        <a:buNone/>
                      </a:pPr>
                      <a:r>
                        <a:rPr lang="en-GB" sz="1100">
                          <a:effectLst/>
                        </a:rPr>
                        <a:t>Compensation</a:t>
                      </a:r>
                    </a:p>
                  </a:txBody>
                  <a:tcPr marL="57773" marR="57773" marT="57773" marB="57773" anchor="ctr"/>
                </a:tc>
                <a:tc>
                  <a:txBody>
                    <a:bodyPr/>
                    <a:lstStyle/>
                    <a:p>
                      <a:pPr>
                        <a:buNone/>
                      </a:pPr>
                      <a:r>
                        <a:rPr lang="en-GB" sz="1100">
                          <a:effectLst/>
                        </a:rPr>
                        <a:t>Fallback Handler</a:t>
                      </a:r>
                    </a:p>
                  </a:txBody>
                  <a:tcPr marL="57773" marR="57773" marT="57773" marB="57773" anchor="ctr"/>
                </a:tc>
                <a:tc>
                  <a:txBody>
                    <a:bodyPr/>
                    <a:lstStyle/>
                    <a:p>
                      <a:pPr>
                        <a:buNone/>
                      </a:pPr>
                      <a:r>
                        <a:rPr lang="en-GB" sz="1100">
                          <a:effectLst/>
                        </a:rPr>
                        <a:t>Saga</a:t>
                      </a:r>
                    </a:p>
                  </a:txBody>
                  <a:tcPr marL="57773" marR="57773" marT="57773" marB="57773" anchor="ctr"/>
                </a:tc>
                <a:tc>
                  <a:txBody>
                    <a:bodyPr/>
                    <a:lstStyle/>
                    <a:p>
                      <a:pPr>
                        <a:buNone/>
                      </a:pPr>
                      <a:r>
                        <a:rPr lang="en-GB" sz="1100">
                          <a:effectLst/>
                        </a:rPr>
                        <a:t>Implicit</a:t>
                      </a:r>
                    </a:p>
                  </a:txBody>
                  <a:tcPr marL="57773" marR="57773" marT="57773" marB="57773" anchor="ctr"/>
                </a:tc>
                <a:extLst>
                  <a:ext uri="{0D108BD9-81ED-4DB2-BD59-A6C34878D82A}">
                    <a16:rowId xmlns:a16="http://schemas.microsoft.com/office/drawing/2014/main" val="3032458464"/>
                  </a:ext>
                </a:extLst>
              </a:tr>
              <a:tr h="487601">
                <a:tc>
                  <a:txBody>
                    <a:bodyPr/>
                    <a:lstStyle/>
                    <a:p>
                      <a:pPr>
                        <a:buNone/>
                      </a:pPr>
                      <a:r>
                        <a:rPr lang="en-GB" sz="1100">
                          <a:effectLst/>
                        </a:rPr>
                        <a:t>Exclusive Choice</a:t>
                      </a:r>
                    </a:p>
                  </a:txBody>
                  <a:tcPr marL="57773" marR="57773" marT="57773" marB="57773" anchor="ctr"/>
                </a:tc>
                <a:tc>
                  <a:txBody>
                    <a:bodyPr/>
                    <a:lstStyle/>
                    <a:p>
                      <a:pPr>
                        <a:buNone/>
                      </a:pPr>
                      <a:r>
                        <a:rPr lang="en-GB" sz="1100">
                          <a:effectLst/>
                        </a:rPr>
                        <a:t>Conditional in handler</a:t>
                      </a:r>
                    </a:p>
                  </a:txBody>
                  <a:tcPr marL="57773" marR="57773" marT="57773" marB="57773" anchor="ctr"/>
                </a:tc>
                <a:tc>
                  <a:txBody>
                    <a:bodyPr/>
                    <a:lstStyle/>
                    <a:p>
                      <a:pPr>
                        <a:buNone/>
                      </a:pPr>
                      <a:r>
                        <a:rPr lang="en-GB" sz="1100">
                          <a:effectLst/>
                        </a:rPr>
                        <a:t>State transition based on input</a:t>
                      </a:r>
                    </a:p>
                  </a:txBody>
                  <a:tcPr marL="57773" marR="57773" marT="57773" marB="57773" anchor="ctr"/>
                </a:tc>
                <a:tc>
                  <a:txBody>
                    <a:bodyPr/>
                    <a:lstStyle/>
                    <a:p>
                      <a:pPr>
                        <a:buNone/>
                      </a:pPr>
                      <a:r>
                        <a:rPr lang="en-GB" sz="1100">
                          <a:effectLst/>
                        </a:rPr>
                        <a:t>Conditional branching</a:t>
                      </a:r>
                    </a:p>
                  </a:txBody>
                  <a:tcPr marL="57773" marR="57773" marT="57773" marB="57773" anchor="ctr"/>
                </a:tc>
                <a:extLst>
                  <a:ext uri="{0D108BD9-81ED-4DB2-BD59-A6C34878D82A}">
                    <a16:rowId xmlns:a16="http://schemas.microsoft.com/office/drawing/2014/main" val="1798956268"/>
                  </a:ext>
                </a:extLst>
              </a:tr>
              <a:tr h="487601">
                <a:tc>
                  <a:txBody>
                    <a:bodyPr/>
                    <a:lstStyle/>
                    <a:p>
                      <a:pPr>
                        <a:buNone/>
                      </a:pPr>
                      <a:r>
                        <a:rPr lang="en-GB" sz="1100">
                          <a:effectLst/>
                        </a:rPr>
                        <a:t>Simple Merge</a:t>
                      </a:r>
                    </a:p>
                  </a:txBody>
                  <a:tcPr marL="57773" marR="57773" marT="57773" marB="57773" anchor="ctr"/>
                </a:tc>
                <a:tc>
                  <a:txBody>
                    <a:bodyPr/>
                    <a:lstStyle/>
                    <a:p>
                      <a:pPr>
                        <a:buNone/>
                      </a:pPr>
                      <a:r>
                        <a:rPr lang="en-GB" sz="1100">
                          <a:effectLst/>
                        </a:rPr>
                        <a:t>Trigger single follow-up</a:t>
                      </a:r>
                    </a:p>
                  </a:txBody>
                  <a:tcPr marL="57773" marR="57773" marT="57773" marB="57773" anchor="ctr"/>
                </a:tc>
                <a:tc>
                  <a:txBody>
                    <a:bodyPr/>
                    <a:lstStyle/>
                    <a:p>
                      <a:pPr>
                        <a:buNone/>
                      </a:pPr>
                      <a:r>
                        <a:rPr lang="en-GB" sz="1100">
                          <a:effectLst/>
                        </a:rPr>
                        <a:t>Re-entrant transition or rehydration</a:t>
                      </a:r>
                    </a:p>
                  </a:txBody>
                  <a:tcPr marL="57773" marR="57773" marT="57773" marB="57773" anchor="ctr"/>
                </a:tc>
                <a:tc>
                  <a:txBody>
                    <a:bodyPr/>
                    <a:lstStyle/>
                    <a:p>
                      <a:pPr>
                        <a:buNone/>
                      </a:pPr>
                      <a:r>
                        <a:rPr lang="en-GB" sz="1100" dirty="0">
                          <a:effectLst/>
                        </a:rPr>
                        <a:t>Multiple incoming flows, OR gateway</a:t>
                      </a:r>
                    </a:p>
                  </a:txBody>
                  <a:tcPr marL="57773" marR="57773" marT="57773" marB="57773" anchor="ctr"/>
                </a:tc>
                <a:extLst>
                  <a:ext uri="{0D108BD9-81ED-4DB2-BD59-A6C34878D82A}">
                    <a16:rowId xmlns:a16="http://schemas.microsoft.com/office/drawing/2014/main" val="2268004230"/>
                  </a:ext>
                </a:extLst>
              </a:tr>
            </a:tbl>
          </a:graphicData>
        </a:graphic>
      </p:graphicFrame>
    </p:spTree>
    <p:extLst>
      <p:ext uri="{BB962C8B-B14F-4D97-AF65-F5344CB8AC3E}">
        <p14:creationId xmlns:p14="http://schemas.microsoft.com/office/powerpoint/2010/main" val="208340481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3CED19-7205-0A9F-EC9E-07720BFD2BD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5D02869-7D16-BADB-7E32-D235860C5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08E6AF9-81E3-E606-6519-AECAA9DD62AB}"/>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mj-lt"/>
                <a:ea typeface="+mj-ea"/>
                <a:cs typeface="+mj-cs"/>
              </a:rPr>
              <a:t>Putting it together</a:t>
            </a:r>
          </a:p>
        </p:txBody>
      </p:sp>
      <p:sp>
        <p:nvSpPr>
          <p:cNvPr id="4" name="Text Placeholder 3">
            <a:extLst>
              <a:ext uri="{FF2B5EF4-FFF2-40B4-BE49-F238E27FC236}">
                <a16:creationId xmlns:a16="http://schemas.microsoft.com/office/drawing/2014/main" id="{69DD4A32-CA0E-C0D3-955E-893B7A02F685}"/>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2F7AC7B7-ACDB-D880-BDB9-6DD15A1A9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0C8E136-08E4-133A-9016-0101181F93E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166</a:t>
            </a:fld>
            <a:endParaRPr lang="en-US"/>
          </a:p>
        </p:txBody>
      </p:sp>
    </p:spTree>
    <p:extLst>
      <p:ext uri="{BB962C8B-B14F-4D97-AF65-F5344CB8AC3E}">
        <p14:creationId xmlns:p14="http://schemas.microsoft.com/office/powerpoint/2010/main" val="320329277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167</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12724420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168</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4" y="4461207"/>
            <a:ext cx="1083945"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276999"/>
          </a:xfrm>
          <a:prstGeom prst="rect">
            <a:avLst/>
          </a:prstGeom>
          <a:solidFill>
            <a:schemeClr val="accent6"/>
          </a:solidFill>
        </p:spPr>
        <p:txBody>
          <a:bodyPr wrap="square" rtlCol="0">
            <a:spAutoFit/>
          </a:bodyPr>
          <a:lstStyle/>
          <a:p>
            <a:r>
              <a:rPr lang="en-US" sz="1200" dirty="0" err="1">
                <a:latin typeface="Chalkboard" panose="03050602040202020205" pitchFamily="66" charset="77"/>
              </a:rPr>
              <a:t>Eventing</a:t>
            </a:r>
            <a:endParaRPr lang="en-US" sz="12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169</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(Subscribe-Notify)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17</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92467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170</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106926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171</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172</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106926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173</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174</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6935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8782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981090" y="4446596"/>
            <a:ext cx="1412240" cy="276999"/>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Out-Only</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175</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176</a:t>
            </a:fld>
            <a:endParaRPr lang="en-US"/>
          </a:p>
        </p:txBody>
      </p:sp>
    </p:spTree>
    <p:extLst>
      <p:ext uri="{BB962C8B-B14F-4D97-AF65-F5344CB8AC3E}">
        <p14:creationId xmlns:p14="http://schemas.microsoft.com/office/powerpoint/2010/main" val="353476578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a:solidFill>
                  <a:schemeClr val="tx1"/>
                </a:solidFill>
                <a:latin typeface="+mj-lt"/>
                <a:ea typeface="+mj-ea"/>
                <a:cs typeface="+mj-cs"/>
              </a:rPr>
              <a:t>Next Steps</a:t>
            </a:r>
          </a:p>
        </p:txBody>
      </p:sp>
      <p:sp>
        <p:nvSpPr>
          <p:cNvPr id="4" name="Text Placeholder 3"/>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177</a:t>
            </a:fld>
            <a:endParaRPr lang="en-US">
              <a:solidFill>
                <a:schemeClr val="tx1">
                  <a:lumMod val="50000"/>
                  <a:lumOff val="50000"/>
                </a:schemeClr>
              </a:solidFill>
            </a:endParaRPr>
          </a:p>
        </p:txBody>
      </p:sp>
    </p:spTree>
    <p:extLst>
      <p:ext uri="{BB962C8B-B14F-4D97-AF65-F5344CB8AC3E}">
        <p14:creationId xmlns:p14="http://schemas.microsoft.com/office/powerpoint/2010/main" val="1199842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90BFAD-44A8-EE9B-C7AD-F7751A9FAFF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DEDD2-C023-858B-0EA9-E65035E5B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79FB4-FC4F-23BC-6BDC-DC08495972BD}"/>
              </a:ext>
            </a:extLst>
          </p:cNvPr>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dirty="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956A6859-A5F0-2B22-6732-9B63AEA57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4AA32C5-DAD8-9DC5-3779-9963FA7BA89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178</a:t>
            </a:fld>
            <a:endParaRPr lang="en-US"/>
          </a:p>
        </p:txBody>
      </p:sp>
      <p:pic>
        <p:nvPicPr>
          <p:cNvPr id="5122" name="Picture 2" descr="Reactive Microservices Architecture by Jonas Bonér | Goodreads">
            <a:extLst>
              <a:ext uri="{FF2B5EF4-FFF2-40B4-BE49-F238E27FC236}">
                <a16:creationId xmlns:a16="http://schemas.microsoft.com/office/drawing/2014/main" id="{62AA0C3D-556A-85BA-3258-D11FA4325BF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55595" y="891328"/>
            <a:ext cx="3404710" cy="50753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E36FD8-89C6-6C73-94B9-ABF5539EE32D}"/>
              </a:ext>
            </a:extLst>
          </p:cNvPr>
          <p:cNvSpPr txBox="1"/>
          <p:nvPr/>
        </p:nvSpPr>
        <p:spPr>
          <a:xfrm>
            <a:off x="264160" y="4995717"/>
            <a:ext cx="3820160" cy="461665"/>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jonasboner.com</a:t>
            </a:r>
            <a:r>
              <a:rPr lang="en-GB" sz="1200" dirty="0">
                <a:latin typeface="Chalkboard" panose="03050602040202020205" pitchFamily="66" charset="77"/>
              </a:rPr>
              <a:t>/resources/</a:t>
            </a:r>
            <a:r>
              <a:rPr lang="en-GB" sz="1200" dirty="0" err="1">
                <a:latin typeface="Chalkboard" panose="03050602040202020205" pitchFamily="66" charset="77"/>
              </a:rPr>
              <a:t>Reactive_Microservices_Architecture.pdf</a:t>
            </a:r>
            <a:endParaRPr lang="en-GB" sz="1200" dirty="0">
              <a:latin typeface="Chalkboard" panose="03050602040202020205" pitchFamily="66" charset="77"/>
            </a:endParaRPr>
          </a:p>
        </p:txBody>
      </p:sp>
    </p:spTree>
    <p:extLst>
      <p:ext uri="{BB962C8B-B14F-4D97-AF65-F5344CB8AC3E}">
        <p14:creationId xmlns:p14="http://schemas.microsoft.com/office/powerpoint/2010/main" val="53174237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93BBD7-5876-73E1-B2A8-6862F92CAE6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302CD-016A-2745-7892-92CC02DD3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B963C8-EC7F-B4F9-6A3C-4DBE6C91ECF9}"/>
              </a:ext>
            </a:extLst>
          </p:cNvPr>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D64B62D2-7DD9-6705-1242-0F57A8338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258F82C-C2EE-718B-7180-159B87ADD84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179</a:t>
            </a:fld>
            <a:endParaRPr lang="en-US"/>
          </a:p>
        </p:txBody>
      </p:sp>
      <p:pic>
        <p:nvPicPr>
          <p:cNvPr id="7" name="Picture 2" descr="Cover">
            <a:extLst>
              <a:ext uri="{FF2B5EF4-FFF2-40B4-BE49-F238E27FC236}">
                <a16:creationId xmlns:a16="http://schemas.microsoft.com/office/drawing/2014/main" id="{722A544E-668D-7BFC-DB22-EE258B1D4F3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99644" y="1068959"/>
            <a:ext cx="3932826" cy="51508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F723721-A1B9-1291-FE5B-954D33A7C39A}"/>
              </a:ext>
            </a:extLst>
          </p:cNvPr>
          <p:cNvSpPr txBox="1"/>
          <p:nvPr/>
        </p:nvSpPr>
        <p:spPr>
          <a:xfrm>
            <a:off x="479161" y="4912336"/>
            <a:ext cx="2965079" cy="276999"/>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processautomationbook.com</a:t>
            </a:r>
            <a:r>
              <a:rPr lang="en-GB" sz="1200" dirty="0">
                <a:latin typeface="Chalkboard" panose="03050602040202020205" pitchFamily="66" charset="77"/>
              </a:rPr>
              <a:t>/</a:t>
            </a:r>
          </a:p>
        </p:txBody>
      </p:sp>
    </p:spTree>
    <p:extLst>
      <p:ext uri="{BB962C8B-B14F-4D97-AF65-F5344CB8AC3E}">
        <p14:creationId xmlns:p14="http://schemas.microsoft.com/office/powerpoint/2010/main" val="1128403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Blocking In-Out (Request-Reply) </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18</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thus not required</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234048"/>
            <a:ext cx="1893378" cy="890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flipV="1">
            <a:off x="4703861" y="3154007"/>
            <a:ext cx="1893378" cy="80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0381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180</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181</a:t>
            </a:fld>
            <a:endParaRPr lang="en-US"/>
          </a:p>
        </p:txBody>
      </p:sp>
      <p:pic>
        <p:nvPicPr>
          <p:cNvPr id="3074" name="Picture 2" descr="Enterprise Integration Patterns">
            <a:extLst>
              <a:ext uri="{FF2B5EF4-FFF2-40B4-BE49-F238E27FC236}">
                <a16:creationId xmlns:a16="http://schemas.microsoft.com/office/drawing/2014/main" id="{64AC8CE0-3202-FAB4-6442-DD4F7CA9812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0" y="1033272"/>
            <a:ext cx="3624648" cy="47914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2F7C09A-0161-0E79-12A2-78A15A3DA111}"/>
              </a:ext>
            </a:extLst>
          </p:cNvPr>
          <p:cNvSpPr txBox="1"/>
          <p:nvPr/>
        </p:nvSpPr>
        <p:spPr>
          <a:xfrm>
            <a:off x="284480" y="4968982"/>
            <a:ext cx="4572000" cy="276999"/>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www.enterpriseintegrationpatterns.com</a:t>
            </a:r>
            <a:r>
              <a:rPr lang="en-GB" sz="1200" dirty="0">
                <a:latin typeface="Chalkboard" panose="03050602040202020205" pitchFamily="66" charset="77"/>
              </a:rPr>
              <a:t>/</a:t>
            </a:r>
            <a:r>
              <a:rPr lang="en-GB" sz="1200" dirty="0" err="1">
                <a:latin typeface="Chalkboard" panose="03050602040202020205" pitchFamily="66" charset="77"/>
              </a:rPr>
              <a:t>gregor.html</a:t>
            </a:r>
            <a:endParaRPr lang="en-GB" sz="1200" dirty="0">
              <a:latin typeface="Chalkboard" panose="03050602040202020205" pitchFamily="66" charset="77"/>
            </a:endParaRPr>
          </a:p>
        </p:txBody>
      </p:sp>
    </p:spTree>
    <p:extLst>
      <p:ext uri="{BB962C8B-B14F-4D97-AF65-F5344CB8AC3E}">
        <p14:creationId xmlns:p14="http://schemas.microsoft.com/office/powerpoint/2010/main" val="7588478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182</a:t>
            </a:fld>
            <a:endParaRPr lang="en-US"/>
          </a:p>
        </p:txBody>
      </p:sp>
    </p:spTree>
    <p:extLst>
      <p:ext uri="{BB962C8B-B14F-4D97-AF65-F5344CB8AC3E}">
        <p14:creationId xmlns:p14="http://schemas.microsoft.com/office/powerpoint/2010/main" val="2976814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8927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76267" y="405575"/>
            <a:ext cx="4822811" cy="1371600"/>
          </a:xfrm>
        </p:spPr>
        <p:txBody>
          <a:bodyPr vert="horz" lIns="91440" tIns="45720" rIns="91440" bIns="45720" rtlCol="0" anchor="ctr">
            <a:normAutofit/>
          </a:bodyPr>
          <a:lstStyle/>
          <a:p>
            <a:pPr algn="l" defTabSz="914400">
              <a:lnSpc>
                <a:spcPct val="90000"/>
              </a:lnSpc>
            </a:pPr>
            <a:r>
              <a:rPr lang="en-US" sz="3500" kern="1200" dirty="0">
                <a:solidFill>
                  <a:schemeClr val="tx1"/>
                </a:solidFill>
                <a:latin typeface="Chalkboard" panose="03050602040202020205" pitchFamily="66" charset="77"/>
              </a:rPr>
              <a:t>Who are you?</a:t>
            </a:r>
          </a:p>
        </p:txBody>
      </p:sp>
      <p:sp>
        <p:nvSpPr>
          <p:cNvPr id="8" name="TextBox 7">
            <a:extLst>
              <a:ext uri="{FF2B5EF4-FFF2-40B4-BE49-F238E27FC236}">
                <a16:creationId xmlns:a16="http://schemas.microsoft.com/office/drawing/2014/main" id="{755CE817-B452-0017-3787-B998E9C9E9A6}"/>
              </a:ext>
            </a:extLst>
          </p:cNvPr>
          <p:cNvSpPr txBox="1"/>
          <p:nvPr/>
        </p:nvSpPr>
        <p:spPr>
          <a:xfrm>
            <a:off x="5943597" y="498698"/>
            <a:ext cx="2170036" cy="1185353"/>
          </a:xfrm>
          <a:prstGeom prst="rect">
            <a:avLst/>
          </a:prstGeom>
        </p:spPr>
        <p:txBody>
          <a:bodyPr vert="horz" lIns="91440" tIns="45720" rIns="91440" bIns="45720" rtlCol="0" anchor="ctr">
            <a:normAutofit/>
          </a:bodyPr>
          <a:lstStyle/>
          <a:p>
            <a:pPr defTabSz="914400">
              <a:lnSpc>
                <a:spcPct val="90000"/>
              </a:lnSpc>
              <a:spcBef>
                <a:spcPts val="1000"/>
              </a:spcBef>
              <a:spcAft>
                <a:spcPts val="600"/>
              </a:spcAft>
            </a:pPr>
            <a:r>
              <a:rPr lang="en-US" sz="1600" kern="1200">
                <a:solidFill>
                  <a:schemeClr val="tx1"/>
                </a:solidFill>
                <a:latin typeface="+mn-lt"/>
                <a:ea typeface="+mn-ea"/>
                <a:cs typeface="+mn-cs"/>
              </a:rPr>
              <a:t>www.linkedin.com/in/ian-cooper-2b059b</a:t>
            </a:r>
          </a:p>
        </p:txBody>
      </p:sp>
      <p:sp>
        <p:nvSpPr>
          <p:cNvPr id="44" name="Rectangle 4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1793" y="2664862"/>
            <a:ext cx="8323012" cy="3058706"/>
          </a:xfrm>
          <a:prstGeom prst="rect">
            <a:avLst/>
          </a:prstGeom>
        </p:spPr>
      </p:pic>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B9A0A49B-320C-1A4F-B83C-2E5340668522}" type="slidenum">
              <a:rPr lang="en-US" sz="1000">
                <a:solidFill>
                  <a:schemeClr val="tx1">
                    <a:lumMod val="50000"/>
                    <a:lumOff val="50000"/>
                  </a:schemeClr>
                </a:solidFill>
              </a:rPr>
              <a:pPr defTabSz="914400">
                <a:spcAft>
                  <a:spcPts val="600"/>
                </a:spcAft>
              </a:pPr>
              <a:t>2</a:t>
            </a:fld>
            <a:endParaRPr lang="en-US" sz="1000">
              <a:solidFill>
                <a:schemeClr val="tx1">
                  <a:lumMod val="50000"/>
                  <a:lumOff val="50000"/>
                </a:schemeClr>
              </a:solidFill>
            </a:endParaRPr>
          </a:p>
        </p:txBody>
      </p:sp>
    </p:spTree>
    <p:extLst>
      <p:ext uri="{BB962C8B-B14F-4D97-AF65-F5344CB8AC3E}">
        <p14:creationId xmlns:p14="http://schemas.microsoft.com/office/powerpoint/2010/main" val="2248189845"/>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82765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p26">
            <a:extLst>
              <a:ext uri="{FF2B5EF4-FFF2-40B4-BE49-F238E27FC236}">
                <a16:creationId xmlns:a16="http://schemas.microsoft.com/office/drawing/2014/main" id="{C6257019-E1F6-012B-6E7A-DB13C964CA40}"/>
              </a:ext>
            </a:extLst>
          </p:cNvPr>
          <p:cNvSpPr txBox="1"/>
          <p:nvPr/>
        </p:nvSpPr>
        <p:spPr>
          <a:xfrm rot="10800000" flipV="1">
            <a:off x="836142" y="1180213"/>
            <a:ext cx="1265423" cy="204538"/>
          </a:xfrm>
          <a:prstGeom prst="rect">
            <a:avLst/>
          </a:prstGeom>
          <a:noFill/>
          <a:ln>
            <a:noFill/>
          </a:ln>
        </p:spPr>
        <p:txBody>
          <a:bodyPr spcFirstLastPara="1" wrap="square" lIns="0" tIns="0" rIns="38570" bIns="0" anchor="t" anchorCtr="0">
            <a:noAutofit/>
          </a:bodyPr>
          <a:lstStyle/>
          <a:p>
            <a:pPr defTabSz="420624">
              <a:spcAft>
                <a:spcPts val="600"/>
              </a:spcAft>
            </a:pPr>
            <a:r>
              <a:rPr lang="en-GB" sz="1932" kern="1200" dirty="0">
                <a:solidFill>
                  <a:schemeClr val="tx1"/>
                </a:solidFill>
                <a:latin typeface="Chalkboard" panose="03050602040202020205" pitchFamily="66" charset="77"/>
                <a:ea typeface="+mn-ea"/>
                <a:cs typeface="+mn-cs"/>
                <a:sym typeface="Inter Medium"/>
              </a:rPr>
              <a:t>Messaging</a:t>
            </a:r>
            <a:endParaRPr lang="en-GB" sz="2100" dirty="0">
              <a:latin typeface="Chalkboard" panose="03050602040202020205" pitchFamily="66" charset="77"/>
              <a:ea typeface="Inter Medium"/>
              <a:cs typeface="Inter Medium"/>
              <a:sym typeface="Inter Medium"/>
            </a:endParaRPr>
          </a:p>
        </p:txBody>
      </p:sp>
      <p:sp>
        <p:nvSpPr>
          <p:cNvPr id="4" name="Google Shape;118;p26">
            <a:extLst>
              <a:ext uri="{FF2B5EF4-FFF2-40B4-BE49-F238E27FC236}">
                <a16:creationId xmlns:a16="http://schemas.microsoft.com/office/drawing/2014/main" id="{7CB18EA4-8F13-1DFA-C59F-9FCE81DCF2B5}"/>
              </a:ext>
            </a:extLst>
          </p:cNvPr>
          <p:cNvSpPr txBox="1"/>
          <p:nvPr/>
        </p:nvSpPr>
        <p:spPr>
          <a:xfrm>
            <a:off x="836143" y="1828616"/>
            <a:ext cx="999666"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Has Intent</a:t>
            </a:r>
            <a:endParaRPr lang="en-GB" sz="1350" dirty="0">
              <a:latin typeface="Chalkboard" panose="03050602040202020205" pitchFamily="66" charset="77"/>
            </a:endParaRPr>
          </a:p>
        </p:txBody>
      </p:sp>
      <p:sp>
        <p:nvSpPr>
          <p:cNvPr id="5" name="Google Shape;121;p26">
            <a:extLst>
              <a:ext uri="{FF2B5EF4-FFF2-40B4-BE49-F238E27FC236}">
                <a16:creationId xmlns:a16="http://schemas.microsoft.com/office/drawing/2014/main" id="{5854F91A-8385-FB41-3CAE-EC503BDEF1AF}"/>
              </a:ext>
            </a:extLst>
          </p:cNvPr>
          <p:cNvSpPr txBox="1"/>
          <p:nvPr/>
        </p:nvSpPr>
        <p:spPr>
          <a:xfrm>
            <a:off x="811501" y="2169774"/>
            <a:ext cx="2175648" cy="1150238"/>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Request An Answer (Query)</a:t>
            </a:r>
          </a:p>
          <a:p>
            <a:pPr defTabSz="420624">
              <a:spcAft>
                <a:spcPts val="600"/>
              </a:spcAft>
            </a:pPr>
            <a:r>
              <a:rPr lang="en-GB" sz="1242" kern="1200">
                <a:solidFill>
                  <a:schemeClr val="tx1"/>
                </a:solidFill>
                <a:latin typeface="Chalkboard" panose="03050602040202020205" pitchFamily="66" charset="77"/>
                <a:ea typeface="+mn-ea"/>
                <a:cs typeface="+mn-cs"/>
              </a:rPr>
              <a:t>Transfer of Control</a:t>
            </a:r>
          </a:p>
          <a:p>
            <a:pPr defTabSz="420624">
              <a:spcAft>
                <a:spcPts val="600"/>
              </a:spcAft>
            </a:pPr>
            <a:r>
              <a:rPr lang="en-GB" sz="1242" kern="1200">
                <a:solidFill>
                  <a:schemeClr val="tx1"/>
                </a:solidFill>
                <a:latin typeface="Chalkboard" panose="03050602040202020205" pitchFamily="66" charset="77"/>
                <a:ea typeface="+mn-ea"/>
                <a:cs typeface="+mn-cs"/>
              </a:rPr>
              <a:t>(Command)</a:t>
            </a:r>
          </a:p>
          <a:p>
            <a:pPr defTabSz="420624">
              <a:spcAft>
                <a:spcPts val="600"/>
              </a:spcAft>
            </a:pPr>
            <a:r>
              <a:rPr lang="en-GB" sz="1242" kern="1200">
                <a:solidFill>
                  <a:schemeClr val="tx1"/>
                </a:solidFill>
                <a:latin typeface="Chalkboard" panose="03050602040202020205" pitchFamily="66" charset="77"/>
                <a:ea typeface="+mn-ea"/>
                <a:cs typeface="+mn-cs"/>
              </a:rPr>
              <a:t>Transfer of Value</a:t>
            </a:r>
            <a:endParaRPr lang="en-GB" sz="1350">
              <a:latin typeface="Chalkboard" panose="03050602040202020205" pitchFamily="66" charset="77"/>
            </a:endParaRPr>
          </a:p>
        </p:txBody>
      </p:sp>
      <p:sp>
        <p:nvSpPr>
          <p:cNvPr id="6" name="Google Shape;123;p26">
            <a:extLst>
              <a:ext uri="{FF2B5EF4-FFF2-40B4-BE49-F238E27FC236}">
                <a16:creationId xmlns:a16="http://schemas.microsoft.com/office/drawing/2014/main" id="{61E12028-734C-8DC9-66A1-98BB55EDDD1B}"/>
              </a:ext>
            </a:extLst>
          </p:cNvPr>
          <p:cNvSpPr txBox="1"/>
          <p:nvPr/>
        </p:nvSpPr>
        <p:spPr>
          <a:xfrm>
            <a:off x="811501" y="3260650"/>
            <a:ext cx="1813761" cy="614066"/>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Part of a Workflow</a:t>
            </a:r>
          </a:p>
          <a:p>
            <a:pPr defTabSz="420624">
              <a:spcAft>
                <a:spcPts val="600"/>
              </a:spcAft>
            </a:pPr>
            <a:r>
              <a:rPr lang="en-GB" sz="1242" kern="1200">
                <a:solidFill>
                  <a:schemeClr val="tx1"/>
                </a:solidFill>
                <a:latin typeface="Chalkboard" panose="03050602040202020205" pitchFamily="66" charset="77"/>
                <a:ea typeface="+mn-ea"/>
                <a:cs typeface="+mn-cs"/>
              </a:rPr>
              <a:t>Part of a Conversation</a:t>
            </a:r>
            <a:endParaRPr lang="en-GB" sz="1350">
              <a:latin typeface="Chalkboard" panose="03050602040202020205" pitchFamily="66" charset="77"/>
            </a:endParaRPr>
          </a:p>
        </p:txBody>
      </p:sp>
      <p:sp>
        <p:nvSpPr>
          <p:cNvPr id="7" name="Google Shape;123;p26">
            <a:extLst>
              <a:ext uri="{FF2B5EF4-FFF2-40B4-BE49-F238E27FC236}">
                <a16:creationId xmlns:a16="http://schemas.microsoft.com/office/drawing/2014/main" id="{BA0C3D8D-2C79-23EC-B0EC-2CE6BFE29348}"/>
              </a:ext>
            </a:extLst>
          </p:cNvPr>
          <p:cNvSpPr txBox="1"/>
          <p:nvPr/>
        </p:nvSpPr>
        <p:spPr>
          <a:xfrm>
            <a:off x="811501" y="3965903"/>
            <a:ext cx="1515658" cy="537122"/>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 sz="1242" kern="1200">
                <a:solidFill>
                  <a:schemeClr val="tx1"/>
                </a:solidFill>
                <a:latin typeface="Chalkboard" panose="03050602040202020205" pitchFamily="66" charset="77"/>
                <a:ea typeface="+mn-ea"/>
                <a:cs typeface="+mn-cs"/>
              </a:rPr>
              <a:t>Concerned with the Future</a:t>
            </a:r>
            <a:endParaRPr lang="en" sz="1350">
              <a:latin typeface="Chalkboard" panose="03050602040202020205" pitchFamily="66" charset="77"/>
            </a:endParaRPr>
          </a:p>
        </p:txBody>
      </p:sp>
      <p:pic>
        <p:nvPicPr>
          <p:cNvPr id="9" name="Picture 8" descr="A screenshot of a computer&#10;&#10;Description automatically generated">
            <a:extLst>
              <a:ext uri="{FF2B5EF4-FFF2-40B4-BE49-F238E27FC236}">
                <a16:creationId xmlns:a16="http://schemas.microsoft.com/office/drawing/2014/main" id="{0AFC4551-D2AA-E589-260E-4ED61CA2D7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69812" y="1370232"/>
            <a:ext cx="2500659" cy="187549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2A44AA7-5C79-AD1A-7D1A-3E47997741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4665" y="4054519"/>
            <a:ext cx="2950954" cy="2213215"/>
          </a:xfrm>
          <a:prstGeom prst="rect">
            <a:avLst/>
          </a:prstGeom>
        </p:spPr>
      </p:pic>
      <p:sp>
        <p:nvSpPr>
          <p:cNvPr id="12" name="Footer Placeholder 1">
            <a:extLst>
              <a:ext uri="{FF2B5EF4-FFF2-40B4-BE49-F238E27FC236}">
                <a16:creationId xmlns:a16="http://schemas.microsoft.com/office/drawing/2014/main" id="{59EA71C9-B7DF-0D12-B88A-54C2C23B7F12}"/>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3" name="Slide Number Placeholder 2">
            <a:extLst>
              <a:ext uri="{FF2B5EF4-FFF2-40B4-BE49-F238E27FC236}">
                <a16:creationId xmlns:a16="http://schemas.microsoft.com/office/drawing/2014/main" id="{A45FF72D-D03F-A204-EB4D-02F78AD770CE}"/>
              </a:ext>
            </a:extLst>
          </p:cNvPr>
          <p:cNvSpPr>
            <a:spLocks noGrp="1"/>
          </p:cNvSpPr>
          <p:nvPr>
            <p:ph type="sldNum" sz="quarter" idx="12"/>
          </p:nvPr>
        </p:nvSpPr>
        <p:spPr>
          <a:xfrm>
            <a:off x="6553200" y="6356350"/>
            <a:ext cx="2133600" cy="365125"/>
          </a:xfrm>
        </p:spPr>
        <p:txBody>
          <a:bodyPr/>
          <a:lstStyle/>
          <a:p>
            <a:fld id="{53C7D256-7CB4-8D4B-B359-120D79D46DFF}" type="slidenum">
              <a:rPr lang="en-US" smtClean="0"/>
              <a:t>21</a:t>
            </a:fld>
            <a:endParaRPr lang="en-US"/>
          </a:p>
        </p:txBody>
      </p:sp>
      <p:sp>
        <p:nvSpPr>
          <p:cNvPr id="2" name="Google Shape;118;p26">
            <a:extLst>
              <a:ext uri="{FF2B5EF4-FFF2-40B4-BE49-F238E27FC236}">
                <a16:creationId xmlns:a16="http://schemas.microsoft.com/office/drawing/2014/main" id="{FBA205A2-9A55-E999-72C3-A56CE7321CCE}"/>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In-Only (fire and forget)</a:t>
            </a:r>
            <a:endParaRPr lang="en-GB" sz="1350" dirty="0">
              <a:latin typeface="Chalkboard" panose="03050602040202020205" pitchFamily="66" charset="77"/>
            </a:endParaRPr>
          </a:p>
        </p:txBody>
      </p:sp>
      <p:sp>
        <p:nvSpPr>
          <p:cNvPr id="8" name="Google Shape;118;p26">
            <a:extLst>
              <a:ext uri="{FF2B5EF4-FFF2-40B4-BE49-F238E27FC236}">
                <a16:creationId xmlns:a16="http://schemas.microsoft.com/office/drawing/2014/main" id="{1E4DA479-565D-432E-9E5E-603549A2EEEA}"/>
              </a:ext>
            </a:extLst>
          </p:cNvPr>
          <p:cNvSpPr txBox="1"/>
          <p:nvPr/>
        </p:nvSpPr>
        <p:spPr>
          <a:xfrm>
            <a:off x="4626553" y="3619923"/>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In-Out (request-reaction)</a:t>
            </a:r>
            <a:endParaRPr lang="en-GB" sz="1350" dirty="0">
              <a:latin typeface="Chalkboard" panose="03050602040202020205" pitchFamily="66" charset="77"/>
            </a:endParaRPr>
          </a:p>
        </p:txBody>
      </p:sp>
    </p:spTree>
    <p:extLst>
      <p:ext uri="{BB962C8B-B14F-4D97-AF65-F5344CB8AC3E}">
        <p14:creationId xmlns:p14="http://schemas.microsoft.com/office/powerpoint/2010/main" val="3647440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AD518-E06E-A950-731E-A242DCB22670}"/>
              </a:ext>
            </a:extLst>
          </p:cNvPr>
          <p:cNvSpPr>
            <a:spLocks noGrp="1"/>
          </p:cNvSpPr>
          <p:nvPr>
            <p:ph type="sldNum" sz="quarter" idx="12"/>
          </p:nvPr>
        </p:nvSpPr>
        <p:spPr/>
        <p:txBody>
          <a:bodyPr/>
          <a:lstStyle/>
          <a:p>
            <a:fld id="{867D4A06-35AE-BD4A-84A9-613A26F3D41D}" type="slidenum">
              <a:rPr lang="en-US" smtClean="0"/>
              <a:pPr/>
              <a:t>22</a:t>
            </a:fld>
            <a:endParaRPr lang="en-US"/>
          </a:p>
        </p:txBody>
      </p:sp>
      <p:sp>
        <p:nvSpPr>
          <p:cNvPr id="3" name="Google Shape;106;p26">
            <a:extLst>
              <a:ext uri="{FF2B5EF4-FFF2-40B4-BE49-F238E27FC236}">
                <a16:creationId xmlns:a16="http://schemas.microsoft.com/office/drawing/2014/main" id="{22862D58-C8A9-6A75-D475-D235C4F72622}"/>
              </a:ext>
            </a:extLst>
          </p:cNvPr>
          <p:cNvSpPr txBox="1"/>
          <p:nvPr/>
        </p:nvSpPr>
        <p:spPr>
          <a:xfrm rot="10800000" flipV="1">
            <a:off x="711306" y="1855949"/>
            <a:ext cx="1363455" cy="220383"/>
          </a:xfrm>
          <a:prstGeom prst="rect">
            <a:avLst/>
          </a:prstGeom>
          <a:noFill/>
          <a:ln>
            <a:noFill/>
          </a:ln>
        </p:spPr>
        <p:txBody>
          <a:bodyPr spcFirstLastPara="1" wrap="square" lIns="0" tIns="0" rIns="38570" bIns="0" anchor="t" anchorCtr="0">
            <a:noAutofit/>
          </a:bodyPr>
          <a:lstStyle/>
          <a:p>
            <a:r>
              <a:rPr lang="en" sz="2100" dirty="0" err="1">
                <a:latin typeface="Chalkboard" panose="03050602040202020205" pitchFamily="66" charset="77"/>
                <a:ea typeface="Inter Medium"/>
                <a:cs typeface="Inter Medium"/>
                <a:sym typeface="Inter Medium"/>
              </a:rPr>
              <a:t>Eventing</a:t>
            </a:r>
            <a:endParaRPr sz="2100" dirty="0">
              <a:latin typeface="Chalkboard" panose="03050602040202020205" pitchFamily="66" charset="77"/>
              <a:ea typeface="Inter Medium"/>
              <a:cs typeface="Inter Medium"/>
              <a:sym typeface="Inter Medium"/>
            </a:endParaRPr>
          </a:p>
        </p:txBody>
      </p:sp>
      <p:sp>
        <p:nvSpPr>
          <p:cNvPr id="4" name="Google Shape;120;p26">
            <a:extLst>
              <a:ext uri="{FF2B5EF4-FFF2-40B4-BE49-F238E27FC236}">
                <a16:creationId xmlns:a16="http://schemas.microsoft.com/office/drawing/2014/main" id="{28530006-BB3B-2674-2225-414DF26051F2}"/>
              </a:ext>
            </a:extLst>
          </p:cNvPr>
          <p:cNvSpPr txBox="1"/>
          <p:nvPr/>
        </p:nvSpPr>
        <p:spPr>
          <a:xfrm>
            <a:off x="762254" y="2399500"/>
            <a:ext cx="1363455"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Provides Facts</a:t>
            </a:r>
            <a:endParaRPr sz="1350" dirty="0">
              <a:latin typeface="Chalkboard" panose="03050602040202020205" pitchFamily="66" charset="77"/>
            </a:endParaRPr>
          </a:p>
        </p:txBody>
      </p:sp>
      <p:sp>
        <p:nvSpPr>
          <p:cNvPr id="5" name="Google Shape;122;p26">
            <a:extLst>
              <a:ext uri="{FF2B5EF4-FFF2-40B4-BE49-F238E27FC236}">
                <a16:creationId xmlns:a16="http://schemas.microsoft.com/office/drawing/2014/main" id="{17CF7B64-060D-668C-27A9-7ED7732C54FA}"/>
              </a:ext>
            </a:extLst>
          </p:cNvPr>
          <p:cNvSpPr txBox="1"/>
          <p:nvPr/>
        </p:nvSpPr>
        <p:spPr>
          <a:xfrm>
            <a:off x="762253" y="2911305"/>
            <a:ext cx="2070698"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Things you Report On</a:t>
            </a:r>
            <a:endParaRPr sz="1350" dirty="0">
              <a:latin typeface="Chalkboard" panose="03050602040202020205" pitchFamily="66" charset="77"/>
            </a:endParaRPr>
          </a:p>
        </p:txBody>
      </p:sp>
      <p:sp>
        <p:nvSpPr>
          <p:cNvPr id="6" name="Google Shape;124;p26">
            <a:extLst>
              <a:ext uri="{FF2B5EF4-FFF2-40B4-BE49-F238E27FC236}">
                <a16:creationId xmlns:a16="http://schemas.microsoft.com/office/drawing/2014/main" id="{DABBADF8-F43E-F348-F318-2BFDEE359563}"/>
              </a:ext>
            </a:extLst>
          </p:cNvPr>
          <p:cNvSpPr txBox="1"/>
          <p:nvPr/>
        </p:nvSpPr>
        <p:spPr>
          <a:xfrm>
            <a:off x="762253" y="3353913"/>
            <a:ext cx="2151692"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No Expectations</a:t>
            </a:r>
            <a:endParaRPr sz="1350" dirty="0">
              <a:latin typeface="Chalkboard" panose="03050602040202020205" pitchFamily="66" charset="77"/>
            </a:endParaRPr>
          </a:p>
        </p:txBody>
      </p:sp>
      <p:sp>
        <p:nvSpPr>
          <p:cNvPr id="7" name="Google Shape;124;p26">
            <a:extLst>
              <a:ext uri="{FF2B5EF4-FFF2-40B4-BE49-F238E27FC236}">
                <a16:creationId xmlns:a16="http://schemas.microsoft.com/office/drawing/2014/main" id="{74E8954B-0390-AB83-5156-B21D2BD9C6E3}"/>
              </a:ext>
            </a:extLst>
          </p:cNvPr>
          <p:cNvSpPr txBox="1"/>
          <p:nvPr/>
        </p:nvSpPr>
        <p:spPr>
          <a:xfrm>
            <a:off x="762253" y="3810716"/>
            <a:ext cx="1014386"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History</a:t>
            </a:r>
            <a:endParaRPr sz="1350" dirty="0">
              <a:latin typeface="Chalkboard" panose="03050602040202020205" pitchFamily="66" charset="77"/>
            </a:endParaRPr>
          </a:p>
        </p:txBody>
      </p:sp>
      <p:sp>
        <p:nvSpPr>
          <p:cNvPr id="8" name="Google Shape;124;p26">
            <a:extLst>
              <a:ext uri="{FF2B5EF4-FFF2-40B4-BE49-F238E27FC236}">
                <a16:creationId xmlns:a16="http://schemas.microsoft.com/office/drawing/2014/main" id="{F9A2A032-1B75-A2AA-B222-067B9129D113}"/>
              </a:ext>
            </a:extLst>
          </p:cNvPr>
          <p:cNvSpPr txBox="1"/>
          <p:nvPr/>
        </p:nvSpPr>
        <p:spPr>
          <a:xfrm>
            <a:off x="756491" y="4269273"/>
            <a:ext cx="99299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Context</a:t>
            </a:r>
            <a:endParaRPr sz="1350" dirty="0">
              <a:latin typeface="Chalkboard" panose="03050602040202020205" pitchFamily="66" charset="77"/>
            </a:endParaRPr>
          </a:p>
        </p:txBody>
      </p:sp>
      <p:sp>
        <p:nvSpPr>
          <p:cNvPr id="9" name="Google Shape;123;p26">
            <a:extLst>
              <a:ext uri="{FF2B5EF4-FFF2-40B4-BE49-F238E27FC236}">
                <a16:creationId xmlns:a16="http://schemas.microsoft.com/office/drawing/2014/main" id="{EB182856-B741-564E-26F3-E15194B02A20}"/>
              </a:ext>
            </a:extLst>
          </p:cNvPr>
          <p:cNvSpPr txBox="1"/>
          <p:nvPr/>
        </p:nvSpPr>
        <p:spPr>
          <a:xfrm>
            <a:off x="711305" y="4711881"/>
            <a:ext cx="205740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pPr algn="ctr"/>
            <a:r>
              <a:rPr lang="en" sz="1350" dirty="0">
                <a:latin typeface="Chalkboard" panose="03050602040202020205" pitchFamily="66" charset="77"/>
              </a:rPr>
              <a:t>Concerned with the Past</a:t>
            </a:r>
          </a:p>
        </p:txBody>
      </p:sp>
      <p:pic>
        <p:nvPicPr>
          <p:cNvPr id="11" name="Picture 10" descr="A screenshot of a computer&#10;&#10;Description automatically generated">
            <a:extLst>
              <a:ext uri="{FF2B5EF4-FFF2-40B4-BE49-F238E27FC236}">
                <a16:creationId xmlns:a16="http://schemas.microsoft.com/office/drawing/2014/main" id="{32434A9C-6735-AE79-5620-6BCDA976AD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61829" y="2775183"/>
            <a:ext cx="2761421" cy="2071066"/>
          </a:xfrm>
          <a:prstGeom prst="rect">
            <a:avLst/>
          </a:prstGeom>
        </p:spPr>
      </p:pic>
      <p:sp>
        <p:nvSpPr>
          <p:cNvPr id="14" name="Footer Placeholder 1">
            <a:extLst>
              <a:ext uri="{FF2B5EF4-FFF2-40B4-BE49-F238E27FC236}">
                <a16:creationId xmlns:a16="http://schemas.microsoft.com/office/drawing/2014/main" id="{F5F7AD4C-C7C6-F05E-9033-A5AADBB57B7C}"/>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0" name="Google Shape;118;p26">
            <a:extLst>
              <a:ext uri="{FF2B5EF4-FFF2-40B4-BE49-F238E27FC236}">
                <a16:creationId xmlns:a16="http://schemas.microsoft.com/office/drawing/2014/main" id="{F39AEAA8-1B30-E501-DA7C-D69F2B57367A}"/>
              </a:ext>
            </a:extLst>
          </p:cNvPr>
          <p:cNvSpPr txBox="1"/>
          <p:nvPr/>
        </p:nvSpPr>
        <p:spPr>
          <a:xfrm>
            <a:off x="4812688" y="223038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-Only (notification)</a:t>
            </a:r>
            <a:endParaRPr lang="en-GB" sz="1350" dirty="0">
              <a:latin typeface="Chalkboard" panose="03050602040202020205" pitchFamily="66" charset="77"/>
            </a:endParaRPr>
          </a:p>
        </p:txBody>
      </p:sp>
    </p:spTree>
    <p:extLst>
      <p:ext uri="{BB962C8B-B14F-4D97-AF65-F5344CB8AC3E}">
        <p14:creationId xmlns:p14="http://schemas.microsoft.com/office/powerpoint/2010/main" val="2252023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647C81-B668-29BC-C9DF-8F15FC17870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78E54F-B543-279F-F2CE-1D4E9B8DDE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3859654-0586-AEDB-E2DC-20F0F69C8A33}"/>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a:solidFill>
                  <a:schemeClr val="tx1"/>
                </a:solidFill>
                <a:latin typeface="+mj-lt"/>
                <a:ea typeface="+mj-ea"/>
                <a:cs typeface="+mj-cs"/>
              </a:rPr>
              <a:t>Repair and Clarification</a:t>
            </a:r>
          </a:p>
        </p:txBody>
      </p:sp>
      <p:sp>
        <p:nvSpPr>
          <p:cNvPr id="12" name="Rectangle 11">
            <a:extLst>
              <a:ext uri="{FF2B5EF4-FFF2-40B4-BE49-F238E27FC236}">
                <a16:creationId xmlns:a16="http://schemas.microsoft.com/office/drawing/2014/main" id="{290C74B5-7A08-7A5A-DEBD-3BDC1EC09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BBB230F-4B34-09EB-C802-7E4BBF153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B465DC8-4B9E-E171-B41B-C4E85801568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23</a:t>
            </a:fld>
            <a:endParaRPr lang="en-US">
              <a:solidFill>
                <a:schemeClr val="tx1">
                  <a:lumMod val="50000"/>
                  <a:lumOff val="50000"/>
                </a:schemeClr>
              </a:solidFill>
            </a:endParaRPr>
          </a:p>
        </p:txBody>
      </p:sp>
    </p:spTree>
    <p:extLst>
      <p:ext uri="{BB962C8B-B14F-4D97-AF65-F5344CB8AC3E}">
        <p14:creationId xmlns:p14="http://schemas.microsoft.com/office/powerpoint/2010/main" val="1619670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Repair and Clarification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24</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889959"/>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25</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718166"/>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26</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61434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Message Triggers Fault (Robust In-Only)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27</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530763"/>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28</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90985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29</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4038869672"/>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9EB5F-972F-BDE8-9482-B1C20FB5BE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8D39E2-95C3-1170-E05A-AFF8610A7135}"/>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3</a:t>
            </a:fld>
            <a:endParaRPr lang="en-US"/>
          </a:p>
        </p:txBody>
      </p:sp>
      <p:sp>
        <p:nvSpPr>
          <p:cNvPr id="9" name="Title 1">
            <a:extLst>
              <a:ext uri="{FF2B5EF4-FFF2-40B4-BE49-F238E27FC236}">
                <a16:creationId xmlns:a16="http://schemas.microsoft.com/office/drawing/2014/main" id="{83648A70-F539-C47A-4ECC-027E4A5B3104}"/>
              </a:ext>
            </a:extLst>
          </p:cNvPr>
          <p:cNvSpPr>
            <a:spLocks noGrp="1"/>
          </p:cNvSpPr>
          <p:nvPr>
            <p:ph type="title"/>
          </p:nvPr>
        </p:nvSpPr>
        <p:spPr>
          <a:xfrm>
            <a:off x="429369" y="136525"/>
            <a:ext cx="8263890" cy="1434415"/>
          </a:xfrm>
        </p:spPr>
        <p:txBody>
          <a:bodyPr anchor="b">
            <a:normAutofit/>
          </a:bodyPr>
          <a:lstStyle/>
          <a:p>
            <a:r>
              <a:rPr lang="en-US" sz="4700" dirty="0">
                <a:latin typeface="Chalkboard" panose="03050602040202020205" pitchFamily="66" charset="77"/>
              </a:rPr>
              <a:t>Day One Messaging</a:t>
            </a:r>
          </a:p>
        </p:txBody>
      </p:sp>
      <p:graphicFrame>
        <p:nvGraphicFramePr>
          <p:cNvPr id="10" name="Content Placeholder 2">
            <a:extLst>
              <a:ext uri="{FF2B5EF4-FFF2-40B4-BE49-F238E27FC236}">
                <a16:creationId xmlns:a16="http://schemas.microsoft.com/office/drawing/2014/main" id="{AF4D301A-E59A-7323-2024-FF5F67181139}"/>
              </a:ext>
            </a:extLst>
          </p:cNvPr>
          <p:cNvGraphicFramePr>
            <a:graphicFrameLocks noGrp="1"/>
          </p:cNvGraphicFramePr>
          <p:nvPr>
            <p:ph idx="1"/>
            <p:extLst>
              <p:ext uri="{D42A27DB-BD31-4B8C-83A1-F6EECF244321}">
                <p14:modId xmlns:p14="http://schemas.microsoft.com/office/powerpoint/2010/main" val="2518825334"/>
              </p:ext>
            </p:extLst>
          </p:nvPr>
        </p:nvGraphicFramePr>
        <p:xfrm>
          <a:off x="429369" y="207131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4434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  (Robust In-Out)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30</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670031"/>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In-Out-Retry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31</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27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32</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53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33</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91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5B626A-B6B2-8F81-8AC4-4FFEBD337C0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5C1415-6095-8230-CA4C-7C36B833C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2E1DFA24-FA12-AEE7-FE2C-D6BA4421B124}"/>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mj-lt"/>
                <a:ea typeface="+mj-ea"/>
                <a:cs typeface="+mj-cs"/>
              </a:rPr>
              <a:t>Fat &amp; Skinny</a:t>
            </a:r>
          </a:p>
        </p:txBody>
      </p:sp>
      <p:sp>
        <p:nvSpPr>
          <p:cNvPr id="12" name="Rectangle 11">
            <a:extLst>
              <a:ext uri="{FF2B5EF4-FFF2-40B4-BE49-F238E27FC236}">
                <a16:creationId xmlns:a16="http://schemas.microsoft.com/office/drawing/2014/main" id="{C4DB3890-CEB0-8CC6-EB00-9D726831A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8C3BDE8-6A2F-861F-46CC-FB1136432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1A26898-45BF-0E01-6B59-E1EC4C95E41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34</a:t>
            </a:fld>
            <a:endParaRPr lang="en-US">
              <a:solidFill>
                <a:schemeClr val="tx1">
                  <a:lumMod val="50000"/>
                  <a:lumOff val="50000"/>
                </a:schemeClr>
              </a:solidFill>
            </a:endParaRPr>
          </a:p>
        </p:txBody>
      </p:sp>
    </p:spTree>
    <p:extLst>
      <p:ext uri="{BB962C8B-B14F-4D97-AF65-F5344CB8AC3E}">
        <p14:creationId xmlns:p14="http://schemas.microsoft.com/office/powerpoint/2010/main" val="217350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2100511" y="3163508"/>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420721" y="3253608"/>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6033412" y="316350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282423" y="3253605"/>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551475" y="3392105"/>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4184201" y="316350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253597" y="2886438"/>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597647" y="1927114"/>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11235" y="2850444"/>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624823" y="2388779"/>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453873" y="1614247"/>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702633" y="2179787"/>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26332461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65302" y="345215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936501" y="3542254"/>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98203" y="3452151"/>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47214" y="3542251"/>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16266" y="3680751"/>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48992" y="345215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18388" y="3175084"/>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1163180" y="1959306"/>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2239723" y="2882636"/>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316266" y="2420971"/>
            <a:ext cx="3496798" cy="1031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18664" y="1902893"/>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67424" y="2260684"/>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3792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Transitive Dependencies</a:t>
            </a:r>
            <a:endParaRPr dirty="0">
              <a:latin typeface="Chalkboard" panose="03050602040202020205" pitchFamily="66" charset="77"/>
            </a:endParaRPr>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89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72631005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34783892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4</a:t>
            </a:fld>
            <a:endParaRPr lang="en-US"/>
          </a:p>
        </p:txBody>
      </p:sp>
      <p:sp>
        <p:nvSpPr>
          <p:cNvPr id="5" name="Title 1">
            <a:extLst>
              <a:ext uri="{FF2B5EF4-FFF2-40B4-BE49-F238E27FC236}">
                <a16:creationId xmlns:a16="http://schemas.microsoft.com/office/drawing/2014/main" id="{BBBDF385-0C20-1FEA-A14C-A64A9A05CE2B}"/>
              </a:ext>
            </a:extLst>
          </p:cNvPr>
          <p:cNvSpPr txBox="1">
            <a:spLocks/>
          </p:cNvSpPr>
          <p:nvPr/>
        </p:nvSpPr>
        <p:spPr>
          <a:xfrm>
            <a:off x="251460" y="247129"/>
            <a:ext cx="8263890" cy="1434415"/>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700" dirty="0">
                <a:latin typeface="Chalkboard" panose="03050602040202020205" pitchFamily="66" charset="77"/>
              </a:rPr>
              <a:t>Day Two Conversations</a:t>
            </a:r>
          </a:p>
        </p:txBody>
      </p:sp>
      <p:graphicFrame>
        <p:nvGraphicFramePr>
          <p:cNvPr id="7" name="Content Placeholder 2">
            <a:extLst>
              <a:ext uri="{FF2B5EF4-FFF2-40B4-BE49-F238E27FC236}">
                <a16:creationId xmlns:a16="http://schemas.microsoft.com/office/drawing/2014/main" id="{1815262C-C60A-7441-A8FE-812225CD8623}"/>
              </a:ext>
            </a:extLst>
          </p:cNvPr>
          <p:cNvGraphicFramePr>
            <a:graphicFrameLocks/>
          </p:cNvGraphicFramePr>
          <p:nvPr>
            <p:extLst>
              <p:ext uri="{D42A27DB-BD31-4B8C-83A1-F6EECF244321}">
                <p14:modId xmlns:p14="http://schemas.microsoft.com/office/powerpoint/2010/main" val="3319281645"/>
              </p:ext>
            </p:extLst>
          </p:nvPr>
        </p:nvGraphicFramePr>
        <p:xfrm>
          <a:off x="251460" y="207990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Normalized</a:t>
            </a:r>
            <a:endParaRPr dirty="0">
              <a:latin typeface="Chalkboard" panose="03050602040202020205" pitchFamily="66" charset="77"/>
            </a:endParaRPr>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801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Message.</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0366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3"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via REST/RPC</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61092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8" grpId="0"/>
      <p:bldP spid="19" grpId="0"/>
      <p:bldP spid="29" grpId="0"/>
      <p:bldP spid="40" grpId="0"/>
      <p:bldP spid="41" grpId="0"/>
      <p:bldP spid="47" grpId="0"/>
      <p:bldP spid="5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Reference Data via ECST (Event Carried State Transfer)</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6194766" y="2820060"/>
            <a:ext cx="1015958" cy="142717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696139" y="3354270"/>
            <a:ext cx="370348" cy="5573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rot="18134928">
            <a:off x="6547288" y="3541990"/>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p:cNvCxnSpPr>
          <p:nvPr/>
        </p:nvCxnSpPr>
        <p:spPr>
          <a:xfrm flipH="1">
            <a:off x="6019800" y="1879504"/>
            <a:ext cx="780252" cy="229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7776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41" grpId="0"/>
      <p:bldP spid="47" grpId="0"/>
      <p:bldP spid="5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82975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39E19C-B284-4479-D131-D1299CC8955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161774-939B-2EAC-03FC-ECD65D2D8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E669C32-36BB-2C1C-D861-7FE319263D5F}"/>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mj-lt"/>
                <a:ea typeface="+mj-ea"/>
                <a:cs typeface="+mj-cs"/>
              </a:rPr>
              <a:t>Domain, Summary &amp; Sequence </a:t>
            </a:r>
          </a:p>
        </p:txBody>
      </p:sp>
      <p:sp>
        <p:nvSpPr>
          <p:cNvPr id="12" name="Rectangle 11">
            <a:extLst>
              <a:ext uri="{FF2B5EF4-FFF2-40B4-BE49-F238E27FC236}">
                <a16:creationId xmlns:a16="http://schemas.microsoft.com/office/drawing/2014/main" id="{A075C8E0-D80F-E709-8C6A-BEB471BBF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E6D7D581-5F0D-F4B4-D0A1-806C754AF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F856207-C5BA-F456-C1E6-AA5E998512D9}"/>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45</a:t>
            </a:fld>
            <a:endParaRPr lang="en-US">
              <a:solidFill>
                <a:schemeClr val="tx1">
                  <a:lumMod val="50000"/>
                  <a:lumOff val="50000"/>
                </a:schemeClr>
              </a:solidFill>
            </a:endParaRPr>
          </a:p>
        </p:txBody>
      </p:sp>
    </p:spTree>
    <p:extLst>
      <p:ext uri="{BB962C8B-B14F-4D97-AF65-F5344CB8AC3E}">
        <p14:creationId xmlns:p14="http://schemas.microsoft.com/office/powerpoint/2010/main" val="202876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Domain or Delta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or Delta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of the event </a:t>
            </a:r>
          </a:p>
        </p:txBody>
      </p:sp>
    </p:spTree>
    <p:extLst>
      <p:ext uri="{BB962C8B-B14F-4D97-AF65-F5344CB8AC3E}">
        <p14:creationId xmlns:p14="http://schemas.microsoft.com/office/powerpoint/2010/main" val="124595504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Summary or Snapshot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37888" y="33389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58098" y="34290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70789" y="33389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19800" y="34290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288852" y="35675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109222" y="3338900"/>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990973" y="3061833"/>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4863" y="1220720"/>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718402" y="1936301"/>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978416" y="1682385"/>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91250" y="846705"/>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535940" y="1619994"/>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770799" y="4415681"/>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or Snapshot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1326128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48</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Stream</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:consumer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6058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49</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Queue</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:consumer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:consumer</a:t>
            </a:r>
          </a:p>
        </p:txBody>
      </p:sp>
    </p:spTree>
    <p:extLst>
      <p:ext uri="{BB962C8B-B14F-4D97-AF65-F5344CB8AC3E}">
        <p14:creationId xmlns:p14="http://schemas.microsoft.com/office/powerpoint/2010/main" val="408265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kern="1200" dirty="0">
                <a:solidFill>
                  <a:schemeClr val="tx1"/>
                </a:solidFill>
                <a:latin typeface="Chalkboard" panose="03050602040202020205" pitchFamily="66" charset="77"/>
                <a:ea typeface="+mj-ea"/>
                <a:cs typeface="+mj-cs"/>
              </a:rPr>
              <a:t>Day Two</a:t>
            </a:r>
          </a:p>
        </p:txBody>
      </p:sp>
      <p:sp>
        <p:nvSpPr>
          <p:cNvPr id="2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Public and Private Providers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19712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E2452A-8015-B1EE-E983-73F815FC128E}"/>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C26C17D-C2A1-C8E8-2A18-EC1D4CD5FF9E}"/>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Flow</a:t>
            </a:r>
          </a:p>
        </p:txBody>
      </p:sp>
      <p:sp>
        <p:nvSpPr>
          <p:cNvPr id="4" name="Text Placeholder 3">
            <a:extLst>
              <a:ext uri="{FF2B5EF4-FFF2-40B4-BE49-F238E27FC236}">
                <a16:creationId xmlns:a16="http://schemas.microsoft.com/office/drawing/2014/main" id="{ACE417BB-EC40-7489-B311-90E46D06DABF}"/>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69CF43F-D065-8A99-8A67-FE07EBCC70B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51</a:t>
            </a:fld>
            <a:endParaRPr lang="en-US"/>
          </a:p>
        </p:txBody>
      </p:sp>
    </p:spTree>
    <p:extLst>
      <p:ext uri="{BB962C8B-B14F-4D97-AF65-F5344CB8AC3E}">
        <p14:creationId xmlns:p14="http://schemas.microsoft.com/office/powerpoint/2010/main" val="2394899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Paper Workflows</a:t>
            </a:r>
          </a:p>
        </p:txBody>
      </p:sp>
      <p:sp>
        <p:nvSpPr>
          <p:cNvPr id="13" name="Rectangle 12">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5946085" y="1232452"/>
            <a:ext cx="2400300" cy="3850919"/>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Bef>
                <a:spcPts val="1000"/>
              </a:spcBef>
            </a:pPr>
            <a:r>
              <a:rPr lang="en-US" sz="2400" kern="1200" dirty="0">
                <a:solidFill>
                  <a:srgbClr val="FFFFFF"/>
                </a:solidFill>
                <a:latin typeface="Chalkboard" panose="03050602040202020205" pitchFamily="66" charset="77"/>
                <a:ea typeface="+mn-ea"/>
                <a:cs typeface="+mn-cs"/>
              </a:rPr>
              <a:t>“My life looked good on paper - where, in fact, almost all of it was being lived.”  - Martin Amis</a:t>
            </a:r>
          </a:p>
        </p:txBody>
      </p:sp>
      <p:sp>
        <p:nvSpPr>
          <p:cNvPr id="15"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52</a:t>
            </a:fld>
            <a:endParaRPr lang="en-US"/>
          </a:p>
        </p:txBody>
      </p:sp>
    </p:spTree>
    <p:extLst>
      <p:ext uri="{BB962C8B-B14F-4D97-AF65-F5344CB8AC3E}">
        <p14:creationId xmlns:p14="http://schemas.microsoft.com/office/powerpoint/2010/main" val="835903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53</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997633" cy="369332"/>
          </a:xfrm>
          <a:prstGeom prst="rect">
            <a:avLst/>
          </a:prstGeom>
          <a:noFill/>
        </p:spPr>
        <p:txBody>
          <a:bodyPr wrap="square" rtlCol="0">
            <a:spAutoFit/>
          </a:bodyPr>
          <a:lstStyle/>
          <a:p>
            <a:r>
              <a:rPr lang="en-US" dirty="0">
                <a:latin typeface="Chalkboard" panose="03050602040202020205" pitchFamily="66" charset="77"/>
              </a:rPr>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3080018" cy="369332"/>
          </a:xfrm>
          <a:prstGeom prst="rect">
            <a:avLst/>
          </a:prstGeom>
          <a:noFill/>
        </p:spPr>
        <p:txBody>
          <a:bodyPr wrap="square" rtlCol="0">
            <a:spAutoFit/>
          </a:bodyPr>
          <a:lstStyle/>
          <a:p>
            <a:r>
              <a:rPr lang="en-US" dirty="0">
                <a:latin typeface="Chalkboard" panose="03050602040202020205" pitchFamily="66" charset="77"/>
              </a:rPr>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568919" cy="369332"/>
          </a:xfrm>
          <a:prstGeom prst="rect">
            <a:avLst/>
          </a:prstGeom>
          <a:noFill/>
        </p:spPr>
        <p:txBody>
          <a:bodyPr wrap="square" rtlCol="0">
            <a:spAutoFit/>
          </a:bodyPr>
          <a:lstStyle/>
          <a:p>
            <a:pPr algn="ctr"/>
            <a:r>
              <a:rPr lang="en-US" dirty="0">
                <a:latin typeface="Chalkboard" panose="03050602040202020205" pitchFamily="66" charset="77"/>
              </a:rPr>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568919" cy="369332"/>
          </a:xfrm>
          <a:prstGeom prst="rect">
            <a:avLst/>
          </a:prstGeom>
          <a:noFill/>
        </p:spPr>
        <p:txBody>
          <a:bodyPr wrap="square" rtlCol="0">
            <a:spAutoFit/>
          </a:bodyPr>
          <a:lstStyle/>
          <a:p>
            <a:pPr algn="ctr"/>
            <a:r>
              <a:rPr lang="en-US" dirty="0">
                <a:latin typeface="Chalkboard" panose="03050602040202020205" pitchFamily="66" charset="77"/>
              </a:rPr>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568919" cy="369332"/>
          </a:xfrm>
          <a:prstGeom prst="rect">
            <a:avLst/>
          </a:prstGeom>
          <a:noFill/>
        </p:spPr>
        <p:txBody>
          <a:bodyPr wrap="square" rtlCol="0">
            <a:spAutoFit/>
          </a:bodyPr>
          <a:lstStyle/>
          <a:p>
            <a:pPr algn="ctr"/>
            <a:r>
              <a:rPr lang="en-US" dirty="0">
                <a:latin typeface="Chalkboard" panose="03050602040202020205" pitchFamily="66" charset="77"/>
              </a:rPr>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568919" cy="369332"/>
          </a:xfrm>
          <a:prstGeom prst="rect">
            <a:avLst/>
          </a:prstGeom>
          <a:noFill/>
        </p:spPr>
        <p:txBody>
          <a:bodyPr wrap="square" rtlCol="0">
            <a:spAutoFit/>
          </a:bodyPr>
          <a:lstStyle/>
          <a:p>
            <a:pPr algn="ctr"/>
            <a:r>
              <a:rPr lang="en-US" dirty="0">
                <a:latin typeface="Chalkboard" panose="03050602040202020205" pitchFamily="66" charset="77"/>
              </a:rPr>
              <a:t>Fat</a:t>
            </a:r>
          </a:p>
        </p:txBody>
      </p:sp>
    </p:spTree>
    <p:extLst>
      <p:ext uri="{BB962C8B-B14F-4D97-AF65-F5344CB8AC3E}">
        <p14:creationId xmlns:p14="http://schemas.microsoft.com/office/powerpoint/2010/main" val="4131727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54</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80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55</a:t>
            </a:fld>
            <a:endParaRPr lang="en-US"/>
          </a:p>
        </p:txBody>
      </p:sp>
    </p:spTree>
    <p:extLst>
      <p:ext uri="{BB962C8B-B14F-4D97-AF65-F5344CB8AC3E}">
        <p14:creationId xmlns:p14="http://schemas.microsoft.com/office/powerpoint/2010/main" val="1239996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56</a:t>
            </a:fld>
            <a:endParaRPr lang="en-US"/>
          </a:p>
        </p:txBody>
      </p:sp>
    </p:spTree>
    <p:extLst>
      <p:ext uri="{BB962C8B-B14F-4D97-AF65-F5344CB8AC3E}">
        <p14:creationId xmlns:p14="http://schemas.microsoft.com/office/powerpoint/2010/main" val="1403828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57</a:t>
            </a:fld>
            <a:endParaRPr lang="en-US"/>
          </a:p>
        </p:txBody>
      </p:sp>
    </p:spTree>
    <p:extLst>
      <p:ext uri="{BB962C8B-B14F-4D97-AF65-F5344CB8AC3E}">
        <p14:creationId xmlns:p14="http://schemas.microsoft.com/office/powerpoint/2010/main" val="12444873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1"/>
        <p:cNvGrpSpPr/>
        <p:nvPr/>
      </p:nvGrpSpPr>
      <p:grpSpPr>
        <a:xfrm>
          <a:off x="0" y="0"/>
          <a:ext cx="0" cy="0"/>
          <a:chOff x="0" y="0"/>
          <a:chExt cx="0" cy="0"/>
        </a:xfrm>
      </p:grpSpPr>
      <p:sp useBgFill="1">
        <p:nvSpPr>
          <p:cNvPr id="428" name="Rectangle 42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Google Shape;422;p83"/>
          <p:cNvSpPr txBox="1">
            <a:spLocks noGrp="1"/>
          </p:cNvSpPr>
          <p:nvPr>
            <p:ph type="title"/>
          </p:nvPr>
        </p:nvSpPr>
        <p:spPr>
          <a:xfrm>
            <a:off x="628650" y="365125"/>
            <a:ext cx="7886700" cy="1325563"/>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4700" kern="1200" dirty="0">
                <a:solidFill>
                  <a:schemeClr val="tx1"/>
                </a:solidFill>
                <a:latin typeface="Chalkboard" panose="03050602040202020205" pitchFamily="66" charset="77"/>
              </a:rPr>
              <a:t>What is a microservice?</a:t>
            </a:r>
          </a:p>
        </p:txBody>
      </p:sp>
      <p:sp>
        <p:nvSpPr>
          <p:cNvPr id="43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Google Shape;423;p83"/>
          <p:cNvSpPr txBox="1"/>
          <p:nvPr/>
        </p:nvSpPr>
        <p:spPr>
          <a:xfrm>
            <a:off x="628650" y="1929384"/>
            <a:ext cx="7886700" cy="4251960"/>
          </a:xfrm>
          <a:prstGeom prst="rect">
            <a:avLst/>
          </a:prstGeom>
        </p:spPr>
        <p:txBody>
          <a:bodyPr spcFirstLastPara="1" vert="horz" lIns="91440" tIns="45720" rIns="91440" bIns="45720" rtlCol="0" anchorCtr="0">
            <a:normAutofit/>
          </a:bodyPr>
          <a:lstStyle/>
          <a:p>
            <a:pPr defTabSz="914400">
              <a:lnSpc>
                <a:spcPct val="90000"/>
              </a:lnSpc>
              <a:spcAft>
                <a:spcPts val="600"/>
              </a:spcAft>
            </a:pPr>
            <a:r>
              <a:rPr lang="en-US" sz="1900" dirty="0">
                <a:latin typeface="Chalkboard" panose="03050602040202020205" pitchFamily="66" charset="77"/>
                <a:sym typeface="Ubuntu"/>
              </a:rPr>
              <a:t>SOA is focused on business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These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are performed in different steps (also called </a:t>
            </a:r>
            <a:r>
              <a:rPr lang="en-US" sz="1900" i="1" dirty="0">
                <a:latin typeface="Chalkboard" panose="03050602040202020205" pitchFamily="66" charset="77"/>
                <a:sym typeface="Ubuntu"/>
              </a:rPr>
              <a:t>activities</a:t>
            </a:r>
            <a:r>
              <a:rPr lang="en-US" sz="1900" dirty="0">
                <a:latin typeface="Chalkboard" panose="03050602040202020205" pitchFamily="66" charset="77"/>
                <a:sym typeface="Ubuntu"/>
              </a:rPr>
              <a:t> or </a:t>
            </a:r>
            <a:r>
              <a:rPr lang="en-US" sz="1900" i="1" dirty="0">
                <a:latin typeface="Chalkboard" panose="03050602040202020205" pitchFamily="66" charset="77"/>
                <a:sym typeface="Ubuntu"/>
              </a:rPr>
              <a:t>tasks</a:t>
            </a:r>
            <a:r>
              <a:rPr lang="en-US" sz="1900" dirty="0">
                <a:latin typeface="Chalkboard" panose="03050602040202020205" pitchFamily="66" charset="77"/>
                <a:sym typeface="Ubuntu"/>
              </a:rPr>
              <a:t>) on different systems. The primary goal of a </a:t>
            </a:r>
            <a:r>
              <a:rPr lang="en-US" sz="1900" b="1" dirty="0">
                <a:latin typeface="Chalkboard" panose="03050602040202020205" pitchFamily="66" charset="77"/>
                <a:sym typeface="Ubuntu"/>
              </a:rPr>
              <a:t>service</a:t>
            </a:r>
            <a:r>
              <a:rPr lang="en-US" sz="1900" dirty="0">
                <a:latin typeface="Chalkboard" panose="03050602040202020205" pitchFamily="66" charset="77"/>
                <a:sym typeface="Ubuntu"/>
              </a:rPr>
              <a:t> is to represent a “natural” step of business functionality. That is, according to the domain for which it’s provided, </a:t>
            </a:r>
            <a:r>
              <a:rPr lang="en-US" sz="1900" i="1" dirty="0">
                <a:latin typeface="Chalkboard" panose="03050602040202020205" pitchFamily="66" charset="77"/>
                <a:sym typeface="Ubuntu"/>
              </a:rPr>
              <a:t>a service should represent a self-contained functionality that corresponds to a real-world business activity</a:t>
            </a:r>
            <a:r>
              <a:rPr lang="en-US" sz="1900" dirty="0">
                <a:latin typeface="Chalkboard" panose="03050602040202020205" pitchFamily="66" charset="77"/>
                <a:sym typeface="Ubuntu"/>
              </a:rPr>
              <a:t>.</a:t>
            </a:r>
          </a:p>
          <a:p>
            <a:pPr indent="-228600" defTabSz="914400">
              <a:lnSpc>
                <a:spcPct val="90000"/>
              </a:lnSpc>
              <a:spcAft>
                <a:spcPts val="600"/>
              </a:spcAft>
              <a:buFont typeface="Arial" panose="020B0604020202020204" pitchFamily="34" charset="0"/>
              <a:buChar char="•"/>
            </a:pPr>
            <a:endParaRPr lang="en-US" sz="1900" dirty="0">
              <a:latin typeface="Chalkboard" panose="03050602040202020205" pitchFamily="66" charset="77"/>
            </a:endParaRPr>
          </a:p>
          <a:p>
            <a:pPr defTabSz="914400">
              <a:lnSpc>
                <a:spcPct val="90000"/>
              </a:lnSpc>
              <a:spcAft>
                <a:spcPts val="600"/>
              </a:spcAft>
            </a:pPr>
            <a:r>
              <a:rPr lang="en-US" sz="1900" dirty="0" err="1">
                <a:latin typeface="Chalkboard" panose="03050602040202020205" pitchFamily="66" charset="77"/>
              </a:rPr>
              <a:t>Josuttis</a:t>
            </a:r>
            <a:r>
              <a:rPr lang="en-US" sz="1900" dirty="0">
                <a:latin typeface="Chalkboard" panose="03050602040202020205" pitchFamily="66" charset="77"/>
              </a:rPr>
              <a:t>, Nicolai M.. SOA in Practice: The Art of Distributed System Design . O'Reilly Media. Kindle Edition. </a:t>
            </a:r>
          </a:p>
        </p:txBody>
      </p:sp>
    </p:spTree>
    <p:extLst>
      <p:ext uri="{BB962C8B-B14F-4D97-AF65-F5344CB8AC3E}">
        <p14:creationId xmlns:p14="http://schemas.microsoft.com/office/powerpoint/2010/main" val="3563768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364501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2D99F3-2392-0304-9CC8-4BAE514E7DA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891EB9-BE7E-9F1A-8A04-B4E98444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C784FD2-26A9-FF8E-A8AB-C61BB52C66C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Conversations</a:t>
            </a:r>
          </a:p>
        </p:txBody>
      </p:sp>
      <p:sp>
        <p:nvSpPr>
          <p:cNvPr id="12" name="Rectangle 11">
            <a:extLst>
              <a:ext uri="{FF2B5EF4-FFF2-40B4-BE49-F238E27FC236}">
                <a16:creationId xmlns:a16="http://schemas.microsoft.com/office/drawing/2014/main" id="{BBB7913F-11E4-D4AC-3C82-61FAFB1A4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B34AA71F-F34A-68F1-2D03-3B7FAAC84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109DAE8-527F-7A3C-100E-4C351544ACB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6</a:t>
            </a:fld>
            <a:endParaRPr lang="en-US"/>
          </a:p>
        </p:txBody>
      </p:sp>
    </p:spTree>
    <p:extLst>
      <p:ext uri="{BB962C8B-B14F-4D97-AF65-F5344CB8AC3E}">
        <p14:creationId xmlns:p14="http://schemas.microsoft.com/office/powerpoint/2010/main" val="9834188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60</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66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61</a:t>
            </a:fld>
            <a:endParaRPr lang="en-US"/>
          </a:p>
        </p:txBody>
      </p:sp>
    </p:spTree>
    <p:extLst>
      <p:ext uri="{BB962C8B-B14F-4D97-AF65-F5344CB8AC3E}">
        <p14:creationId xmlns:p14="http://schemas.microsoft.com/office/powerpoint/2010/main" val="37353603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62</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63</a:t>
            </a:fld>
            <a:endParaRPr lang="en-US"/>
          </a:p>
        </p:txBody>
      </p:sp>
    </p:spTree>
    <p:extLst>
      <p:ext uri="{BB962C8B-B14F-4D97-AF65-F5344CB8AC3E}">
        <p14:creationId xmlns:p14="http://schemas.microsoft.com/office/powerpoint/2010/main" val="3805661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64</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786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35733854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66</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18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67</a:t>
            </a:fld>
            <a:endParaRPr lang="en-US"/>
          </a:p>
        </p:txBody>
      </p:sp>
    </p:spTree>
    <p:extLst>
      <p:ext uri="{BB962C8B-B14F-4D97-AF65-F5344CB8AC3E}">
        <p14:creationId xmlns:p14="http://schemas.microsoft.com/office/powerpoint/2010/main" val="41555108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68</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0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69</a:t>
            </a:fld>
            <a:endParaRPr lang="en-US"/>
          </a:p>
        </p:txBody>
      </p:sp>
    </p:spTree>
    <p:extLst>
      <p:ext uri="{BB962C8B-B14F-4D97-AF65-F5344CB8AC3E}">
        <p14:creationId xmlns:p14="http://schemas.microsoft.com/office/powerpoint/2010/main" val="3536476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F7DF58-2A9B-C4C1-D4C8-2FE0EED8DD8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89BED8C2-13B8-79FF-35DA-E3E49C9B3DAE}"/>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dirty="0">
                <a:latin typeface="Chalkboard" panose="03050602040202020205" pitchFamily="66" charset="77"/>
              </a:rPr>
              <a:t>In &amp; Out</a:t>
            </a:r>
            <a:endParaRPr lang="en-US" sz="7000" kern="1200" dirty="0">
              <a:solidFill>
                <a:schemeClr val="tx1"/>
              </a:solidFill>
              <a:latin typeface="Chalkboard" panose="03050602040202020205" pitchFamily="66" charset="77"/>
            </a:endParaRP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14E500F-D1A3-55B3-E0EF-7C9AEA8AA4E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7</a:t>
            </a:fld>
            <a:endParaRPr lang="en-US">
              <a:solidFill>
                <a:schemeClr val="tx1">
                  <a:lumMod val="50000"/>
                  <a:lumOff val="50000"/>
                </a:schemeClr>
              </a:solidFill>
            </a:endParaRPr>
          </a:p>
        </p:txBody>
      </p:sp>
    </p:spTree>
    <p:extLst>
      <p:ext uri="{BB962C8B-B14F-4D97-AF65-F5344CB8AC3E}">
        <p14:creationId xmlns:p14="http://schemas.microsoft.com/office/powerpoint/2010/main" val="13872829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70</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9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71</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0CDE8F-D1BB-F715-A312-6D0B6119C87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C8CD31-3E19-DF15-5099-F580003DE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436A6F6-8838-E351-5128-32093038D8AB}"/>
              </a:ext>
            </a:extLst>
          </p:cNvPr>
          <p:cNvSpPr>
            <a:spLocks noGrp="1"/>
          </p:cNvSpPr>
          <p:nvPr>
            <p:ph type="title"/>
          </p:nvPr>
        </p:nvSpPr>
        <p:spPr>
          <a:xfrm>
            <a:off x="628650" y="1122362"/>
            <a:ext cx="4796790" cy="4135437"/>
          </a:xfrm>
        </p:spPr>
        <p:txBody>
          <a:bodyPr vert="horz" lIns="91440" tIns="45720" rIns="91440" bIns="45720" rtlCol="0" anchor="b">
            <a:normAutofit/>
          </a:bodyPr>
          <a:lstStyle/>
          <a:p>
            <a:pPr defTabSz="914400">
              <a:lnSpc>
                <a:spcPct val="90000"/>
              </a:lnSpc>
            </a:pPr>
            <a:r>
              <a:rPr lang="en-US" sz="4800" kern="1200" dirty="0">
                <a:solidFill>
                  <a:schemeClr val="tx1"/>
                </a:solidFill>
                <a:latin typeface="Chalkboard" panose="03050602040202020205" pitchFamily="66" charset="77"/>
              </a:rPr>
              <a:t>Reactive programming</a:t>
            </a:r>
          </a:p>
        </p:txBody>
      </p:sp>
      <p:sp>
        <p:nvSpPr>
          <p:cNvPr id="11" name="Rectangle 10">
            <a:extLst>
              <a:ext uri="{FF2B5EF4-FFF2-40B4-BE49-F238E27FC236}">
                <a16:creationId xmlns:a16="http://schemas.microsoft.com/office/drawing/2014/main" id="{9BFB7C6B-C161-DAAB-187A-09544A612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B0C8233A-70C4-BBFC-C5C4-934BDE300999}"/>
              </a:ext>
            </a:extLst>
          </p:cNvPr>
          <p:cNvSpPr>
            <a:spLocks noGrp="1"/>
          </p:cNvSpPr>
          <p:nvPr>
            <p:ph type="body" idx="1"/>
          </p:nvPr>
        </p:nvSpPr>
        <p:spPr>
          <a:xfrm>
            <a:off x="5946085" y="1232452"/>
            <a:ext cx="2400300" cy="3850919"/>
          </a:xfrm>
        </p:spPr>
        <p:txBody>
          <a:bodyPr vert="horz" lIns="91440" tIns="45720" rIns="91440" bIns="45720" rtlCol="0" anchor="b">
            <a:normAutofit/>
          </a:bodyPr>
          <a:lstStyle/>
          <a:p>
            <a:pPr defTabSz="914400">
              <a:lnSpc>
                <a:spcPct val="90000"/>
              </a:lnSpc>
              <a:spcBef>
                <a:spcPts val="1000"/>
              </a:spcBef>
            </a:pPr>
            <a:endParaRPr lang="en-US" sz="2400" kern="1200">
              <a:solidFill>
                <a:srgbClr val="FFFFFF"/>
              </a:solidFill>
              <a:latin typeface="+mn-lt"/>
              <a:ea typeface="+mn-ea"/>
              <a:cs typeface="+mn-cs"/>
            </a:endParaRPr>
          </a:p>
        </p:txBody>
      </p:sp>
      <p:sp>
        <p:nvSpPr>
          <p:cNvPr id="13" name="sketch line">
            <a:extLst>
              <a:ext uri="{FF2B5EF4-FFF2-40B4-BE49-F238E27FC236}">
                <a16:creationId xmlns:a16="http://schemas.microsoft.com/office/drawing/2014/main" id="{A0C24644-5050-558C-016E-2B1AA1A94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31062D6-DD93-DE36-569A-B9116D03332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72</a:t>
            </a:fld>
            <a:endParaRPr lang="en-US"/>
          </a:p>
        </p:txBody>
      </p:sp>
    </p:spTree>
    <p:extLst>
      <p:ext uri="{BB962C8B-B14F-4D97-AF65-F5344CB8AC3E}">
        <p14:creationId xmlns:p14="http://schemas.microsoft.com/office/powerpoint/2010/main" val="15977918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0A879D-4B86-1D00-AD00-DF88A46AD07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D2142B4-7308-9751-9BB2-2553DE1B1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A79C651A-548F-EE4D-3B8F-57A6FF5327A3}"/>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Object Oriented Programming</a:t>
            </a:r>
          </a:p>
        </p:txBody>
      </p:sp>
      <p:sp>
        <p:nvSpPr>
          <p:cNvPr id="12" name="Rectangle 11">
            <a:extLst>
              <a:ext uri="{FF2B5EF4-FFF2-40B4-BE49-F238E27FC236}">
                <a16:creationId xmlns:a16="http://schemas.microsoft.com/office/drawing/2014/main" id="{2D15D1A8-BE55-F8DD-658D-B10F7685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D3D69A25-D4B8-B2CD-2228-3B2FC1D0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B3B39F3-8609-C466-C4AC-DAC3DEC939FD}"/>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73</a:t>
            </a:fld>
            <a:endParaRPr lang="en-US"/>
          </a:p>
        </p:txBody>
      </p:sp>
    </p:spTree>
    <p:extLst>
      <p:ext uri="{BB962C8B-B14F-4D97-AF65-F5344CB8AC3E}">
        <p14:creationId xmlns:p14="http://schemas.microsoft.com/office/powerpoint/2010/main" val="20863116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74</a:t>
            </a:fld>
            <a:endParaRPr lang="en-US"/>
          </a:p>
        </p:txBody>
      </p:sp>
    </p:spTree>
    <p:extLst>
      <p:ext uri="{BB962C8B-B14F-4D97-AF65-F5344CB8AC3E}">
        <p14:creationId xmlns:p14="http://schemas.microsoft.com/office/powerpoint/2010/main" val="26334436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75</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God Object: </a:t>
            </a:r>
            <a:r>
              <a:rPr lang="en-US" sz="1050" dirty="0">
                <a:latin typeface="Chalkboard" panose="03050602040202020205" pitchFamily="66" charset="77"/>
              </a:rPr>
              <a:t> A danger here is that we end up with a ”god” object, such as Cart here, that controls all the other objects. This is a high-degree of behavioral coupling</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378081" y="1095145"/>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Call and Return: </a:t>
            </a:r>
            <a:r>
              <a:rPr lang="en-US" sz="1050" dirty="0">
                <a:latin typeface="Chalkboard" panose="03050602040202020205" pitchFamily="66" charset="77"/>
              </a:rPr>
              <a:t>The main method represents our entry point and it uses message passing to invoke objects, which in turn invoke other objects, and return to their caller</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3C7C83-F86D-3368-0E07-9A9D2FB2FA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878" y="1926143"/>
            <a:ext cx="7527119" cy="3305955"/>
          </a:xfrm>
          <a:prstGeom prst="rect">
            <a:avLst/>
          </a:prstGeom>
        </p:spPr>
      </p:pic>
    </p:spTree>
    <p:extLst>
      <p:ext uri="{BB962C8B-B14F-4D97-AF65-F5344CB8AC3E}">
        <p14:creationId xmlns:p14="http://schemas.microsoft.com/office/powerpoint/2010/main" val="50522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D71300-219E-7507-348A-782379F895E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2CF66-325D-B174-3E0B-05DD677D1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8318F81-37CC-1BFD-3454-2BD2D63BD186}"/>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Data Flow Programming</a:t>
            </a:r>
          </a:p>
        </p:txBody>
      </p:sp>
      <p:sp>
        <p:nvSpPr>
          <p:cNvPr id="12" name="Rectangle 11">
            <a:extLst>
              <a:ext uri="{FF2B5EF4-FFF2-40B4-BE49-F238E27FC236}">
                <a16:creationId xmlns:a16="http://schemas.microsoft.com/office/drawing/2014/main" id="{FB082CFA-1F8C-815D-20D3-52DEB92A3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5EEBBF02-CF1C-0557-10A5-E024B7D1E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1E1E35B-5E0F-E9D0-CAD5-0384886934A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76</a:t>
            </a:fld>
            <a:endParaRPr lang="en-US"/>
          </a:p>
        </p:txBody>
      </p:sp>
    </p:spTree>
    <p:extLst>
      <p:ext uri="{BB962C8B-B14F-4D97-AF65-F5344CB8AC3E}">
        <p14:creationId xmlns:p14="http://schemas.microsoft.com/office/powerpoint/2010/main" val="26002475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6955" y="1467823"/>
            <a:ext cx="6430090" cy="3922355"/>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4859145" y="4961281"/>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Data Flow Programming</a:t>
            </a:r>
            <a:r>
              <a:rPr lang="en-US" sz="1050" dirty="0">
                <a:latin typeface="Chalkboard" panose="03050602040202020205" pitchFamily="66" charset="77"/>
              </a:rPr>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77</a:t>
            </a:fld>
            <a:endParaRPr lang="en-US"/>
          </a:p>
        </p:txBody>
      </p:sp>
    </p:spTree>
    <p:extLst>
      <p:ext uri="{BB962C8B-B14F-4D97-AF65-F5344CB8AC3E}">
        <p14:creationId xmlns:p14="http://schemas.microsoft.com/office/powerpoint/2010/main" val="20036194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824646" y="1339850"/>
            <a:ext cx="7494709" cy="4178300"/>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78</a:t>
            </a:fld>
            <a:endParaRPr lang="en-US"/>
          </a:p>
        </p:txBody>
      </p:sp>
    </p:spTree>
    <p:extLst>
      <p:ext uri="{BB962C8B-B14F-4D97-AF65-F5344CB8AC3E}">
        <p14:creationId xmlns:p14="http://schemas.microsoft.com/office/powerpoint/2010/main" val="36994430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E745D69-E361-E1DE-DA3F-AF953912AE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8761" y="1339850"/>
            <a:ext cx="6766478" cy="4178300"/>
          </a:xfrm>
          <a:prstGeom prst="rect">
            <a:avLst/>
          </a:prstGeom>
        </p:spPr>
      </p:pic>
      <p:sp>
        <p:nvSpPr>
          <p:cNvPr id="6" name="Slide Number Placeholder 5">
            <a:extLst>
              <a:ext uri="{FF2B5EF4-FFF2-40B4-BE49-F238E27FC236}">
                <a16:creationId xmlns:a16="http://schemas.microsoft.com/office/drawing/2014/main" id="{4E0F0927-83F0-7524-486E-407463FE4DFD}"/>
              </a:ext>
            </a:extLst>
          </p:cNvPr>
          <p:cNvSpPr>
            <a:spLocks noGrp="1"/>
          </p:cNvSpPr>
          <p:nvPr>
            <p:ph type="sldNum" sz="quarter" idx="12"/>
          </p:nvPr>
        </p:nvSpPr>
        <p:spPr/>
        <p:txBody>
          <a:bodyPr/>
          <a:lstStyle/>
          <a:p>
            <a:fld id="{D8273862-4A78-4144-8C8C-371630D2B803}" type="slidenum">
              <a:rPr lang="en-US" smtClean="0"/>
              <a:t>79</a:t>
            </a:fld>
            <a:endParaRPr lang="en-US"/>
          </a:p>
        </p:txBody>
      </p:sp>
    </p:spTree>
    <p:extLst>
      <p:ext uri="{BB962C8B-B14F-4D97-AF65-F5344CB8AC3E}">
        <p14:creationId xmlns:p14="http://schemas.microsoft.com/office/powerpoint/2010/main" val="3905940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010722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609218"/>
            <a:ext cx="8178800" cy="3639565"/>
          </a:xfrm>
          <a:prstGeom prst="rect">
            <a:avLst/>
          </a:prstGeom>
        </p:spPr>
      </p:pic>
      <p:sp>
        <p:nvSpPr>
          <p:cNvPr id="4" name="TextBox 3">
            <a:extLst>
              <a:ext uri="{FF2B5EF4-FFF2-40B4-BE49-F238E27FC236}">
                <a16:creationId xmlns:a16="http://schemas.microsoft.com/office/drawing/2014/main" id="{74733BED-4544-35FC-54F3-B85E79A65D6E}"/>
              </a:ext>
            </a:extLst>
          </p:cNvPr>
          <p:cNvSpPr txBox="1"/>
          <p:nvPr/>
        </p:nvSpPr>
        <p:spPr>
          <a:xfrm>
            <a:off x="5697416"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Capacity</a:t>
            </a:r>
            <a:r>
              <a:rPr lang="en-GB" sz="1050" dirty="0">
                <a:latin typeface="Chalkboard" panose="03050602040202020205" pitchFamily="66" charset="77"/>
              </a:rPr>
              <a:t>: In dataflow programming we do not activate a node to read from the input, if there is no space on the output. (Infinite capacity links exist only in theory). This creates </a:t>
            </a:r>
            <a:r>
              <a:rPr lang="en-GB" sz="1050" b="1" dirty="0">
                <a:latin typeface="Chalkboard" panose="03050602040202020205" pitchFamily="66" charset="77"/>
              </a:rPr>
              <a:t>backpressure</a:t>
            </a:r>
            <a:r>
              <a:rPr lang="en-GB" sz="1050" dirty="0">
                <a:latin typeface="Chalkboard" panose="03050602040202020205" pitchFamily="66" charset="77"/>
              </a:rPr>
              <a:t>.</a:t>
            </a:r>
            <a:endParaRPr lang="en-GB" sz="1050" b="1" dirty="0">
              <a:latin typeface="Chalkboard" panose="03050602040202020205" pitchFamily="66" charset="77"/>
            </a:endParaRPr>
          </a:p>
        </p:txBody>
      </p:sp>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80</a:t>
            </a:fld>
            <a:endParaRPr lang="en-US"/>
          </a:p>
        </p:txBody>
      </p:sp>
      <p:sp>
        <p:nvSpPr>
          <p:cNvPr id="2" name="TextBox 1">
            <a:extLst>
              <a:ext uri="{FF2B5EF4-FFF2-40B4-BE49-F238E27FC236}">
                <a16:creationId xmlns:a16="http://schemas.microsoft.com/office/drawing/2014/main" id="{9A15EE42-5C2A-6B90-CF47-78EEEEDEAD87}"/>
              </a:ext>
            </a:extLst>
          </p:cNvPr>
          <p:cNvSpPr txBox="1"/>
          <p:nvPr/>
        </p:nvSpPr>
        <p:spPr>
          <a:xfrm>
            <a:off x="2733432"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Node Lifetime</a:t>
            </a:r>
            <a:r>
              <a:rPr lang="en-GB" sz="1050" dirty="0">
                <a:latin typeface="Chalkboard" panose="03050602040202020205" pitchFamily="66" charset="77"/>
              </a:rPr>
              <a:t>: In ‘classic’ dataflow programming the lifetime of a node is from activation when there is work to do (push) or work is requested (pull) until it has pushed the answer.</a:t>
            </a:r>
            <a:r>
              <a:rPr lang="en-GB" sz="1050" b="1" dirty="0">
                <a:latin typeface="Chalkboard" panose="03050602040202020205" pitchFamily="66" charset="77"/>
              </a:rPr>
              <a:t> </a:t>
            </a:r>
          </a:p>
        </p:txBody>
      </p:sp>
    </p:spTree>
    <p:extLst>
      <p:ext uri="{BB962C8B-B14F-4D97-AF65-F5344CB8AC3E}">
        <p14:creationId xmlns:p14="http://schemas.microsoft.com/office/powerpoint/2010/main" val="128109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Flow Based Programming</a:t>
            </a:r>
          </a:p>
        </p:txBody>
      </p:sp>
      <p:sp>
        <p:nvSpPr>
          <p:cNvPr id="12" name="Rectangle 11">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5946085" y="1232452"/>
            <a:ext cx="2400300" cy="3850919"/>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Bef>
                <a:spcPts val="1000"/>
              </a:spcBef>
            </a:pPr>
            <a:r>
              <a:rPr lang="en-US" sz="2400" kern="1200" dirty="0">
                <a:solidFill>
                  <a:srgbClr val="FFFFFF"/>
                </a:solidFill>
                <a:latin typeface="Chalkboard" panose="03050602040202020205" pitchFamily="66" charset="77"/>
                <a:ea typeface="+mn-ea"/>
                <a:cs typeface="+mn-cs"/>
              </a:rPr>
              <a:t>“Everything Flows and Nothing Stays.”  - Heraclitus</a:t>
            </a:r>
          </a:p>
        </p:txBody>
      </p:sp>
      <p:sp>
        <p:nvSpPr>
          <p:cNvPr id="14"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81</a:t>
            </a:fld>
            <a:endParaRPr lang="en-US"/>
          </a:p>
        </p:txBody>
      </p:sp>
    </p:spTree>
    <p:extLst>
      <p:ext uri="{BB962C8B-B14F-4D97-AF65-F5344CB8AC3E}">
        <p14:creationId xmlns:p14="http://schemas.microsoft.com/office/powerpoint/2010/main" val="10347574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82</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546012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83</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12242317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A7D848-4624-2C9A-8F9C-099D2A1C9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6007" y="1339850"/>
            <a:ext cx="7051986" cy="4178300"/>
          </a:xfrm>
          <a:prstGeom prst="rect">
            <a:avLst/>
          </a:prstGeom>
        </p:spPr>
      </p:pic>
      <p:sp>
        <p:nvSpPr>
          <p:cNvPr id="2" name="Slide Number Placeholder 1">
            <a:extLst>
              <a:ext uri="{FF2B5EF4-FFF2-40B4-BE49-F238E27FC236}">
                <a16:creationId xmlns:a16="http://schemas.microsoft.com/office/drawing/2014/main" id="{7344160A-BF15-DAE3-10E2-BA3C94AFC8A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84</a:t>
            </a:fld>
            <a:endParaRPr lang="en-US"/>
          </a:p>
        </p:txBody>
      </p:sp>
    </p:spTree>
    <p:extLst>
      <p:ext uri="{BB962C8B-B14F-4D97-AF65-F5344CB8AC3E}">
        <p14:creationId xmlns:p14="http://schemas.microsoft.com/office/powerpoint/2010/main" val="8133640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85</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263466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86</a:t>
            </a:fld>
            <a:endParaRPr lang="en-US"/>
          </a:p>
        </p:txBody>
      </p:sp>
      <p:pic>
        <p:nvPicPr>
          <p:cNvPr id="5" name="Picture 4">
            <a:extLst>
              <a:ext uri="{FF2B5EF4-FFF2-40B4-BE49-F238E27FC236}">
                <a16:creationId xmlns:a16="http://schemas.microsoft.com/office/drawing/2014/main" id="{D4ADB36D-E58B-A382-66F0-DECA204000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990" y="1962065"/>
            <a:ext cx="8526760" cy="2933870"/>
          </a:xfrm>
          <a:prstGeom prst="rect">
            <a:avLst/>
          </a:prstGeom>
        </p:spPr>
      </p:pic>
    </p:spTree>
    <p:extLst>
      <p:ext uri="{BB962C8B-B14F-4D97-AF65-F5344CB8AC3E}">
        <p14:creationId xmlns:p14="http://schemas.microsoft.com/office/powerpoint/2010/main" val="42871048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87</a:t>
            </a:fld>
            <a:endParaRPr lang="en-US"/>
          </a:p>
        </p:txBody>
      </p:sp>
      <p:pic>
        <p:nvPicPr>
          <p:cNvPr id="4" name="Picture 3" descr="A diagram of a diagram&#10;&#10;Description automatically generated">
            <a:extLst>
              <a:ext uri="{FF2B5EF4-FFF2-40B4-BE49-F238E27FC236}">
                <a16:creationId xmlns:a16="http://schemas.microsoft.com/office/drawing/2014/main" id="{AD1B5DCE-F256-53F5-7B08-3FB63C8887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26" y="2007040"/>
            <a:ext cx="8469236" cy="2998464"/>
          </a:xfrm>
          <a:prstGeom prst="rect">
            <a:avLst/>
          </a:prstGeom>
        </p:spPr>
      </p:pic>
      <p:sp>
        <p:nvSpPr>
          <p:cNvPr id="6" name="TextBox 5">
            <a:extLst>
              <a:ext uri="{FF2B5EF4-FFF2-40B4-BE49-F238E27FC236}">
                <a16:creationId xmlns:a16="http://schemas.microsoft.com/office/drawing/2014/main" id="{E6901FF3-86FE-1D0B-8BF5-777067891711}"/>
              </a:ext>
            </a:extLst>
          </p:cNvPr>
          <p:cNvSpPr txBox="1"/>
          <p:nvPr/>
        </p:nvSpPr>
        <p:spPr>
          <a:xfrm>
            <a:off x="2108278" y="1658571"/>
            <a:ext cx="2057400" cy="738664"/>
          </a:xfrm>
          <a:prstGeom prst="rect">
            <a:avLst/>
          </a:prstGeom>
          <a:noFill/>
          <a:ln>
            <a:solidFill>
              <a:schemeClr val="accent1"/>
            </a:solidFill>
          </a:ln>
        </p:spPr>
        <p:txBody>
          <a:bodyPr wrap="square" rtlCol="0">
            <a:spAutoFit/>
          </a:bodyPr>
          <a:lstStyle/>
          <a:p>
            <a:r>
              <a:rPr lang="en-GB" sz="1050" b="1" dirty="0"/>
              <a:t>Walk of Shame</a:t>
            </a:r>
            <a:r>
              <a:rPr lang="en-GB" sz="1050" dirty="0"/>
              <a:t>: The trouble is that we may keep asking, so it makes sense to cache this somehow.</a:t>
            </a:r>
            <a:endParaRPr lang="en-GB" sz="1050" b="1" dirty="0"/>
          </a:p>
        </p:txBody>
      </p:sp>
    </p:spTree>
    <p:extLst>
      <p:ext uri="{BB962C8B-B14F-4D97-AF65-F5344CB8AC3E}">
        <p14:creationId xmlns:p14="http://schemas.microsoft.com/office/powerpoint/2010/main" val="212408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88</a:t>
            </a:fld>
            <a:endParaRPr lang="en-US"/>
          </a:p>
        </p:txBody>
      </p:sp>
      <p:pic>
        <p:nvPicPr>
          <p:cNvPr id="5" name="Picture 4" descr="A diagram of a diagram&#10;&#10;Description automatically generated">
            <a:extLst>
              <a:ext uri="{FF2B5EF4-FFF2-40B4-BE49-F238E27FC236}">
                <a16:creationId xmlns:a16="http://schemas.microsoft.com/office/drawing/2014/main" id="{66F0ECEE-EC9B-3A8F-CE90-3A8C68452A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391" y="2074436"/>
            <a:ext cx="8836665" cy="2738709"/>
          </a:xfrm>
          <a:prstGeom prst="rect">
            <a:avLst/>
          </a:prstGeom>
        </p:spPr>
      </p:pic>
    </p:spTree>
    <p:extLst>
      <p:ext uri="{BB962C8B-B14F-4D97-AF65-F5344CB8AC3E}">
        <p14:creationId xmlns:p14="http://schemas.microsoft.com/office/powerpoint/2010/main" val="30240773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89</a:t>
            </a:fld>
            <a:endParaRPr lang="en-US"/>
          </a:p>
        </p:txBody>
      </p:sp>
    </p:spTree>
    <p:extLst>
      <p:ext uri="{BB962C8B-B14F-4D97-AF65-F5344CB8AC3E}">
        <p14:creationId xmlns:p14="http://schemas.microsoft.com/office/powerpoint/2010/main" val="724765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9778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Tree>
    <p:extLst>
      <p:ext uri="{BB962C8B-B14F-4D97-AF65-F5344CB8AC3E}">
        <p14:creationId xmlns:p14="http://schemas.microsoft.com/office/powerpoint/2010/main" val="28180072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80666-D066-13CB-64D0-5B1E14DFDEB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3584EB5-89B4-DA6A-5DE4-C7F8C7C47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C1BE112-6DC0-5AB1-0396-03D4DA2866B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Example</a:t>
            </a:r>
          </a:p>
        </p:txBody>
      </p:sp>
      <p:sp>
        <p:nvSpPr>
          <p:cNvPr id="12" name="Rectangle 11">
            <a:extLst>
              <a:ext uri="{FF2B5EF4-FFF2-40B4-BE49-F238E27FC236}">
                <a16:creationId xmlns:a16="http://schemas.microsoft.com/office/drawing/2014/main" id="{DF7A927A-375E-5805-B585-616BB1C17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EE354881-EA05-78CE-076B-8AE623F0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8FF857A-7FD4-F5F7-9872-E722822FF3E8}"/>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90</a:t>
            </a:fld>
            <a:endParaRPr lang="en-US"/>
          </a:p>
        </p:txBody>
      </p:sp>
    </p:spTree>
    <p:extLst>
      <p:ext uri="{BB962C8B-B14F-4D97-AF65-F5344CB8AC3E}">
        <p14:creationId xmlns:p14="http://schemas.microsoft.com/office/powerpoint/2010/main" val="41739868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96FB5-A210-4F8D-E58B-32F8EF3E4847}"/>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DA66406-21AE-65F6-F16F-09F32796A8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25DC7565-1B17-DBE7-DD87-7423CC770FE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91</a:t>
            </a:fld>
            <a:endParaRPr lang="en-US"/>
          </a:p>
        </p:txBody>
      </p:sp>
      <p:sp>
        <p:nvSpPr>
          <p:cNvPr id="5" name="TextBox 4">
            <a:extLst>
              <a:ext uri="{FF2B5EF4-FFF2-40B4-BE49-F238E27FC236}">
                <a16:creationId xmlns:a16="http://schemas.microsoft.com/office/drawing/2014/main" id="{93BC530B-6025-B8C0-34DB-3CBE67947C29}"/>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3DC3D20E-F62C-4EDD-45E8-971E9A070769}"/>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320C77F-D5D1-EE44-8FAF-C624FF358781}"/>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864D1A24-2471-F853-136E-0A2C60F42B09}"/>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080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D799F-3BFF-CF2C-BCFE-7C5FF7B68810}"/>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434373-D773-777B-731C-AC53671F5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560A8699-4A7E-EEEF-E024-3F28F36D15C0}"/>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92</a:t>
            </a:fld>
            <a:endParaRPr lang="en-US"/>
          </a:p>
        </p:txBody>
      </p:sp>
      <p:sp>
        <p:nvSpPr>
          <p:cNvPr id="6" name="TextBox 5">
            <a:extLst>
              <a:ext uri="{FF2B5EF4-FFF2-40B4-BE49-F238E27FC236}">
                <a16:creationId xmlns:a16="http://schemas.microsoft.com/office/drawing/2014/main" id="{5747FC66-C105-A24F-7836-826A3A3FE267}"/>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89DC0C23-60A1-8DDC-A589-48EF958968A5}"/>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87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BE473-2206-A409-9F4B-DD906910939F}"/>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1B4E35D-9BDB-0150-A3E0-6E4286F79E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39E4EE36-97BC-36B4-B992-98FEA563A328}"/>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93</a:t>
            </a:fld>
            <a:endParaRPr lang="en-US"/>
          </a:p>
        </p:txBody>
      </p:sp>
    </p:spTree>
    <p:extLst>
      <p:ext uri="{BB962C8B-B14F-4D97-AF65-F5344CB8AC3E}">
        <p14:creationId xmlns:p14="http://schemas.microsoft.com/office/powerpoint/2010/main" val="17116850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1E411-9072-24C7-8654-6D701C97ADDD}"/>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CCBD007-3CBC-2B57-1F02-647B76DD0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D2F7D4CC-615F-55CD-58B0-BA4CFB7A1658}"/>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94</a:t>
            </a:fld>
            <a:endParaRPr lang="en-US"/>
          </a:p>
        </p:txBody>
      </p:sp>
    </p:spTree>
    <p:extLst>
      <p:ext uri="{BB962C8B-B14F-4D97-AF65-F5344CB8AC3E}">
        <p14:creationId xmlns:p14="http://schemas.microsoft.com/office/powerpoint/2010/main" val="20009091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60523-28AE-3DC0-6FEC-BA7DAE1E9BCB}"/>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CB5CBD3-3874-2D06-517A-89CF646204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E58208C1-EFA6-24D3-B2B6-D794E41B0835}"/>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95</a:t>
            </a:fld>
            <a:endParaRPr lang="en-US"/>
          </a:p>
        </p:txBody>
      </p:sp>
    </p:spTree>
    <p:extLst>
      <p:ext uri="{BB962C8B-B14F-4D97-AF65-F5344CB8AC3E}">
        <p14:creationId xmlns:p14="http://schemas.microsoft.com/office/powerpoint/2010/main" val="4090692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B25970-B580-1A04-9D9B-D96C63FC794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8EE460-8D0B-A83F-00F8-187C46D96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3C1AF87-48D5-8B28-15CC-31609481D746}"/>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SOA Architectures</a:t>
            </a:r>
          </a:p>
        </p:txBody>
      </p:sp>
      <p:sp>
        <p:nvSpPr>
          <p:cNvPr id="12" name="Rectangle 11">
            <a:extLst>
              <a:ext uri="{FF2B5EF4-FFF2-40B4-BE49-F238E27FC236}">
                <a16:creationId xmlns:a16="http://schemas.microsoft.com/office/drawing/2014/main" id="{2F8AF073-21F6-B0D7-C19F-617BC0E45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92B8D248-60A4-91E5-429E-9674C24D9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7BEA6F7-3ACB-54DF-A251-BC5FC78D89BF}"/>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96</a:t>
            </a:fld>
            <a:endParaRPr lang="en-US"/>
          </a:p>
        </p:txBody>
      </p:sp>
    </p:spTree>
    <p:extLst>
      <p:ext uri="{BB962C8B-B14F-4D97-AF65-F5344CB8AC3E}">
        <p14:creationId xmlns:p14="http://schemas.microsoft.com/office/powerpoint/2010/main" val="12701345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97</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26484291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98</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415498"/>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001994" y="970518"/>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Feature Envy: </a:t>
            </a:r>
            <a:r>
              <a:rPr lang="en-US" sz="1050" dirty="0">
                <a:latin typeface="Chalkboard" panose="03050602040202020205" pitchFamily="66" charset="77"/>
              </a:rPr>
              <a:t>Because domain logic needs to co-ordinate across these resources, it ends up either on the client, the API Gateway, or the Cart service and not in individual services. An </a:t>
            </a:r>
            <a:r>
              <a:rPr lang="en-US" sz="1050" i="1" dirty="0">
                <a:latin typeface="Chalkboard" panose="03050602040202020205" pitchFamily="66" charset="77"/>
              </a:rPr>
              <a:t>anti-pattern</a:t>
            </a:r>
            <a:r>
              <a:rPr lang="en-US" sz="1050" dirty="0">
                <a:latin typeface="Chalkboard" panose="03050602040202020205" pitchFamily="66" charset="77"/>
              </a:rPr>
              <a:t>.</a:t>
            </a:r>
          </a:p>
        </p:txBody>
      </p:sp>
      <p:cxnSp>
        <p:nvCxnSpPr>
          <p:cNvPr id="24" name="Straight Arrow Connector 23">
            <a:extLst>
              <a:ext uri="{FF2B5EF4-FFF2-40B4-BE49-F238E27FC236}">
                <a16:creationId xmlns:a16="http://schemas.microsoft.com/office/drawing/2014/main" id="{8F0D14B6-A45B-0D69-C165-693416AE599F}"/>
              </a:ext>
            </a:extLst>
          </p:cNvPr>
          <p:cNvCxnSpPr>
            <a:cxnSpLocks/>
          </p:cNvCxnSpPr>
          <p:nvPr/>
        </p:nvCxnSpPr>
        <p:spPr>
          <a:xfrm>
            <a:off x="2882213" y="1709182"/>
            <a:ext cx="2187147" cy="428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709182"/>
            <a:ext cx="1955457" cy="937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80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99</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3776279" y="4420194"/>
            <a:ext cx="795721" cy="559435"/>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4466064" y="3795070"/>
            <a:ext cx="316001" cy="62512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4782064" y="2701496"/>
            <a:ext cx="259493" cy="534138"/>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4861697" y="1794742"/>
            <a:ext cx="171450" cy="34732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495609" y="5362259"/>
            <a:ext cx="3760439" cy="253916"/>
          </a:xfrm>
          <a:prstGeom prst="rect">
            <a:avLst/>
          </a:prstGeom>
          <a:noFill/>
          <a:ln>
            <a:solidFill>
              <a:schemeClr val="accent1"/>
            </a:solidFill>
          </a:ln>
        </p:spPr>
        <p:txBody>
          <a:bodyPr wrap="square" rtlCol="0">
            <a:spAutoFit/>
          </a:bodyPr>
          <a:lstStyle/>
          <a:p>
            <a:r>
              <a:rPr lang="en-US" sz="1050" b="1" dirty="0"/>
              <a:t>Faults Propagate: </a:t>
            </a:r>
            <a:r>
              <a:rPr lang="en-US" sz="105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6028150" y="1402327"/>
            <a:ext cx="2487200" cy="577081"/>
          </a:xfrm>
          <a:prstGeom prst="rect">
            <a:avLst/>
          </a:prstGeom>
          <a:noFill/>
          <a:ln>
            <a:solidFill>
              <a:schemeClr val="accent1"/>
            </a:solidFill>
          </a:ln>
        </p:spPr>
        <p:txBody>
          <a:bodyPr wrap="square" rtlCol="0">
            <a:spAutoFit/>
          </a:bodyPr>
          <a:lstStyle/>
          <a:p>
            <a:r>
              <a:rPr lang="en-US" sz="1050" dirty="0">
                <a:latin typeface="Chalkboard" panose="03050602040202020205" pitchFamily="66" charset="77"/>
              </a:rPr>
              <a:t>RPC is a synchronous conversation – both parties need to be active during the call</a:t>
            </a:r>
          </a:p>
        </p:txBody>
      </p:sp>
    </p:spTree>
    <p:extLst>
      <p:ext uri="{BB962C8B-B14F-4D97-AF65-F5344CB8AC3E}">
        <p14:creationId xmlns:p14="http://schemas.microsoft.com/office/powerpoint/2010/main" val="424031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54641</TotalTime>
  <Words>11464</Words>
  <Application>Microsoft Macintosh PowerPoint</Application>
  <PresentationFormat>On-screen Show (4:3)</PresentationFormat>
  <Paragraphs>1367</Paragraphs>
  <Slides>182</Slides>
  <Notes>89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182</vt:i4>
      </vt:variant>
    </vt:vector>
  </HeadingPairs>
  <TitlesOfParts>
    <vt:vector size="189" baseType="lpstr">
      <vt:lpstr>Arial</vt:lpstr>
      <vt:lpstr>Calibri</vt:lpstr>
      <vt:lpstr>Calibri,Sans-Serif</vt:lpstr>
      <vt:lpstr>Chalkboard</vt:lpstr>
      <vt:lpstr>Inter-Regular</vt:lpstr>
      <vt:lpstr>Palatino Linotype</vt:lpstr>
      <vt:lpstr>Office Theme</vt:lpstr>
      <vt:lpstr>Practical Messaging</vt:lpstr>
      <vt:lpstr>Who are you?</vt:lpstr>
      <vt:lpstr>Day One Messaging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Reactive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Process Automation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Workflow Patterns</vt:lpstr>
      <vt:lpstr>Pattern 1 – Sequence </vt:lpstr>
      <vt:lpstr>Pattern 2 – Parallel Split </vt:lpstr>
      <vt:lpstr>Pattern 3 – Synchronization (Join) </vt:lpstr>
      <vt:lpstr>Pattern 4 – Exclusive Choice </vt:lpstr>
      <vt:lpstr>Pattern 5 – Simple Merge </vt:lpstr>
      <vt:lpstr>PowerPoint Presentation</vt:lpstr>
      <vt:lpstr>What is Orchestration? </vt:lpstr>
      <vt:lpstr>PowerPoint Presentation</vt:lpstr>
      <vt:lpstr>Pizza Example – BPMN Orchestration </vt:lpstr>
      <vt:lpstr>Pizza Example – BPMN Orchestration </vt:lpstr>
      <vt:lpstr>Pizza Example – BPMN Orchestration </vt:lpstr>
      <vt:lpstr>Pizza Example – Pools and Lanes </vt:lpstr>
      <vt:lpstr>PowerPoint Presentation</vt:lpstr>
      <vt:lpstr>What is Collaboration </vt:lpstr>
      <vt:lpstr>PowerPoint Presentation</vt:lpstr>
      <vt:lpstr>PowerPoint Presentation</vt:lpstr>
      <vt:lpstr>PowerPoint Presentation</vt:lpstr>
      <vt:lpstr>What is Choreography? </vt:lpstr>
      <vt:lpstr>Pizza Example - BPMN Choreography </vt:lpstr>
      <vt:lpstr>Messaging and Eventing</vt:lpstr>
      <vt:lpstr>Event Chaining</vt:lpstr>
      <vt:lpstr>Allocating Responsibility for Collaborations</vt:lpstr>
      <vt:lpstr>Orchestration vs. Choreography Summary</vt:lpstr>
      <vt:lpstr>PowerPoint Presentation</vt:lpstr>
      <vt:lpstr>Durable Execution </vt:lpstr>
      <vt:lpstr>Activities and Resources </vt:lpstr>
      <vt:lpstr>PowerPoint Presentation</vt:lpstr>
      <vt:lpstr>Handlers + Activity State Updates </vt:lpstr>
      <vt:lpstr>PowerPoint Presentation</vt:lpstr>
      <vt:lpstr>(Fault) Handlers + Activity State Updates</vt:lpstr>
      <vt:lpstr>State Machine + Activity State Updates</vt:lpstr>
      <vt:lpstr>PowerPoint Presentation</vt:lpstr>
      <vt:lpstr>(Fault) State Machine + Activity State Updates</vt:lpstr>
      <vt:lpstr>Routing Slip + Activity State Updates</vt:lpstr>
      <vt:lpstr>(Fault) Routing Slip + Activity State Updates</vt:lpstr>
      <vt:lpstr>Workflow Engines + Activity State Updates</vt:lpstr>
      <vt:lpstr>(Fault) Workflow Engines + Activity State Updates</vt:lpstr>
      <vt:lpstr>Embedded vs. External Workflow Engines</vt:lpstr>
      <vt:lpstr>Workflow Engines: Lessons from SOA </vt:lpstr>
      <vt:lpstr>Smart Endpoints, Dumb Pipes</vt:lpstr>
      <vt:lpstr>Embedded vs. External Workflow Engines</vt:lpstr>
      <vt:lpstr>Implementing Workflow Patterns </vt:lpstr>
      <vt:lpstr>Putting it together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Further Reading</vt:lpstr>
      <vt:lpstr>Further Reading</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1318</cp:revision>
  <dcterms:created xsi:type="dcterms:W3CDTF">2012-05-22T19:34:54Z</dcterms:created>
  <dcterms:modified xsi:type="dcterms:W3CDTF">2025-10-04T15:15:43Z</dcterms:modified>
</cp:coreProperties>
</file>